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Gill Sans" panose="020B0604020202020204" charset="0"/>
      <p:regular r:id="rId19"/>
      <p:bold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h3+Dir+DYckaI/JlrjVwtZo85M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f328094eb1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3f328094eb1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g3f328094eb1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f32e3cff47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3f32e3cff47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3f32e3cff47_1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9a47463a4f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39a47463a4f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g39a47463a4f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f328094eb1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3f328094eb1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3f328094eb1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9a47463a4f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39a47463a4f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g39a47463a4f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9a47463a4f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39a47463a4f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g39a47463a4f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f32e3cff4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3f32e3cff47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3f32e3cff47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4cd560372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364cd560372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00"/>
              <a:buNone/>
            </a:pPr>
            <a:r>
              <a:rPr lang="en-US" sz="1300">
                <a:solidFill>
                  <a:srgbClr val="414042"/>
                </a:solidFill>
              </a:rPr>
              <a:t>Founded in 1987, New Jersey Future is a nonprofit, nonpartisan organization that promotes sensible growth, redevelopment and infrastructure investments to foster vibrant cities and towns, protect natural lands and waterways, enhance transportation choices, provide access to safe, affordable and aging-friendly neighborhoods and fuel a strong economy. The organization does this through original research, innovative policy development, coalition-building, advocacy, and hands-on strategic assistance.</a:t>
            </a:r>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f328094eb1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3f328094eb1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g3f328094eb1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64cd56037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364cd56037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sz="1100">
              <a:latin typeface="Arial"/>
              <a:ea typeface="Arial"/>
              <a:cs typeface="Arial"/>
              <a:sym typeface="Arial"/>
            </a:endParaRPr>
          </a:p>
        </p:txBody>
      </p:sp>
      <p:sp>
        <p:nvSpPr>
          <p:cNvPr id="130" name="Google Shape;130;g364cd56037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64cd560372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364cd560372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g364cd560372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f328094eb1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3f328094eb1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g3f328094eb1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9a47463a4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9a47463a4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g39a47463a4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19"/>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9"/>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9"/>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SzPts val="1472"/>
              <a:buNone/>
              <a:defRPr sz="1600" cap="none">
                <a:solidFill>
                  <a:schemeClr val="accent2"/>
                </a:solidFill>
              </a:defRPr>
            </a:lvl1pPr>
            <a:lvl2pPr lvl="1" algn="ctr">
              <a:lnSpc>
                <a:spcPct val="100000"/>
              </a:lnSpc>
              <a:spcBef>
                <a:spcPts val="600"/>
              </a:spcBef>
              <a:spcAft>
                <a:spcPts val="0"/>
              </a:spcAft>
              <a:buSzPts val="1472"/>
              <a:buNone/>
              <a:defRPr>
                <a:solidFill>
                  <a:srgbClr val="888888"/>
                </a:solidFill>
              </a:defRPr>
            </a:lvl2pPr>
            <a:lvl3pPr lvl="2" algn="ctr">
              <a:lnSpc>
                <a:spcPct val="100000"/>
              </a:lnSpc>
              <a:spcBef>
                <a:spcPts val="600"/>
              </a:spcBef>
              <a:spcAft>
                <a:spcPts val="0"/>
              </a:spcAft>
              <a:buSzPts val="1288"/>
              <a:buNone/>
              <a:defRPr>
                <a:solidFill>
                  <a:srgbClr val="888888"/>
                </a:solidFill>
              </a:defRPr>
            </a:lvl3pPr>
            <a:lvl4pPr lvl="3" algn="ctr">
              <a:lnSpc>
                <a:spcPct val="100000"/>
              </a:lnSpc>
              <a:spcBef>
                <a:spcPts val="600"/>
              </a:spcBef>
              <a:spcAft>
                <a:spcPts val="0"/>
              </a:spcAft>
              <a:buSzPts val="1104"/>
              <a:buNone/>
              <a:defRPr>
                <a:solidFill>
                  <a:srgbClr val="888888"/>
                </a:solidFill>
              </a:defRPr>
            </a:lvl4pPr>
            <a:lvl5pPr lvl="4" algn="ctr">
              <a:lnSpc>
                <a:spcPct val="100000"/>
              </a:lnSpc>
              <a:spcBef>
                <a:spcPts val="600"/>
              </a:spcBef>
              <a:spcAft>
                <a:spcPts val="0"/>
              </a:spcAft>
              <a:buSzPts val="1104"/>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22" name="Google Shape;22;p19"/>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27"/>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Gill Sans"/>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7"/>
          <p:cNvSpPr>
            <a:spLocks noGrp="1"/>
          </p:cNvSpPr>
          <p:nvPr>
            <p:ph type="pic" idx="2"/>
          </p:nvPr>
        </p:nvSpPr>
        <p:spPr>
          <a:xfrm>
            <a:off x="447817" y="599725"/>
            <a:ext cx="11290859" cy="3557252"/>
          </a:xfrm>
          <a:prstGeom prst="rect">
            <a:avLst/>
          </a:prstGeom>
          <a:noFill/>
          <a:ln>
            <a:noFill/>
          </a:ln>
        </p:spPr>
      </p:sp>
      <p:sp>
        <p:nvSpPr>
          <p:cNvPr id="82" name="Google Shape;82;p27"/>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83" name="Google Shape;83;p27"/>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7"/>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7"/>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28"/>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8"/>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8"/>
          <p:cNvSpPr txBox="1">
            <a:spLocks noGrp="1"/>
          </p:cNvSpPr>
          <p:nvPr>
            <p:ph type="body" idx="1"/>
          </p:nvPr>
        </p:nvSpPr>
        <p:spPr>
          <a:xfrm rot="5400000">
            <a:off x="4334603" y="-1417408"/>
            <a:ext cx="3522794" cy="11029616"/>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4"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90" name="Google Shape;90;p28"/>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8"/>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29"/>
          <p:cNvSpPr/>
          <p:nvPr/>
        </p:nvSpPr>
        <p:spPr>
          <a:xfrm>
            <a:off x="8839201" y="599725"/>
            <a:ext cx="2906817" cy="5816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9"/>
          <p:cNvSpPr txBox="1">
            <a:spLocks noGrp="1"/>
          </p:cNvSpPr>
          <p:nvPr>
            <p:ph type="title"/>
          </p:nvPr>
        </p:nvSpPr>
        <p:spPr>
          <a:xfrm rot="5400000">
            <a:off x="7249746" y="2265181"/>
            <a:ext cx="5183073" cy="200416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9"/>
          <p:cNvSpPr txBox="1">
            <a:spLocks noGrp="1"/>
          </p:cNvSpPr>
          <p:nvPr>
            <p:ph type="body" idx="1"/>
          </p:nvPr>
        </p:nvSpPr>
        <p:spPr>
          <a:xfrm rot="5400000">
            <a:off x="2131526" y="-680877"/>
            <a:ext cx="5183073" cy="789627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97" name="Google Shape;97;p29"/>
          <p:cNvSpPr txBox="1">
            <a:spLocks noGrp="1"/>
          </p:cNvSpPr>
          <p:nvPr>
            <p:ph type="dt" idx="10"/>
          </p:nvPr>
        </p:nvSpPr>
        <p:spPr>
          <a:xfrm>
            <a:off x="8993673" y="5956137"/>
            <a:ext cx="132814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9"/>
          <p:cNvSpPr txBox="1">
            <a:spLocks noGrp="1"/>
          </p:cNvSpPr>
          <p:nvPr>
            <p:ph type="ftr" idx="11"/>
          </p:nvPr>
        </p:nvSpPr>
        <p:spPr>
          <a:xfrm>
            <a:off x="774923" y="5951811"/>
            <a:ext cx="789627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9"/>
          <p:cNvSpPr txBox="1">
            <a:spLocks noGrp="1"/>
          </p:cNvSpPr>
          <p:nvPr>
            <p:ph type="sldNum" idx="12"/>
          </p:nvPr>
        </p:nvSpPr>
        <p:spPr>
          <a:xfrm>
            <a:off x="10446615" y="5956137"/>
            <a:ext cx="11641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g364cd560372_0_18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g364cd560372_0_18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4"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298704" algn="l">
              <a:lnSpc>
                <a:spcPct val="100000"/>
              </a:lnSpc>
              <a:spcBef>
                <a:spcPts val="600"/>
              </a:spcBef>
              <a:spcAft>
                <a:spcPts val="0"/>
              </a:spcAft>
              <a:buSzPts val="1104"/>
              <a:buChar char="◼"/>
              <a:defRPr/>
            </a:lvl6pPr>
            <a:lvl7pPr marL="3200400" lvl="6" indent="-298704" algn="l">
              <a:lnSpc>
                <a:spcPct val="100000"/>
              </a:lnSpc>
              <a:spcBef>
                <a:spcPts val="600"/>
              </a:spcBef>
              <a:spcAft>
                <a:spcPts val="0"/>
              </a:spcAft>
              <a:buSzPts val="1104"/>
              <a:buChar char="◼"/>
              <a:defRPr/>
            </a:lvl7pPr>
            <a:lvl8pPr marL="3657600" lvl="7" indent="-298704" algn="l">
              <a:lnSpc>
                <a:spcPct val="100000"/>
              </a:lnSpc>
              <a:spcBef>
                <a:spcPts val="600"/>
              </a:spcBef>
              <a:spcAft>
                <a:spcPts val="0"/>
              </a:spcAft>
              <a:buSzPts val="1104"/>
              <a:buChar char="◼"/>
              <a:defRPr/>
            </a:lvl8pPr>
            <a:lvl9pPr marL="4114800" lvl="8" indent="-298704" algn="l">
              <a:lnSpc>
                <a:spcPct val="100000"/>
              </a:lnSpc>
              <a:spcBef>
                <a:spcPts val="600"/>
              </a:spcBef>
              <a:spcAft>
                <a:spcPts val="600"/>
              </a:spcAft>
              <a:buSzPts val="1104"/>
              <a:buChar char="◼"/>
              <a:defRPr/>
            </a:lvl9pPr>
          </a:lstStyle>
          <a:p>
            <a:endParaRPr/>
          </a:p>
        </p:txBody>
      </p:sp>
      <p:sp>
        <p:nvSpPr>
          <p:cNvPr id="28" name="Google Shape;28;g364cd560372_0_18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21"/>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1"/>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1"/>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438912" algn="l">
              <a:lnSpc>
                <a:spcPct val="100000"/>
              </a:lnSpc>
              <a:spcBef>
                <a:spcPts val="720"/>
              </a:spcBef>
              <a:spcAft>
                <a:spcPts val="0"/>
              </a:spcAft>
              <a:buSzPts val="3312"/>
              <a:buChar char="◼"/>
              <a:defRPr sz="3600"/>
            </a:lvl1pPr>
            <a:lvl2pPr marL="914400" lvl="1" indent="-415544" algn="l">
              <a:lnSpc>
                <a:spcPct val="100000"/>
              </a:lnSpc>
              <a:spcBef>
                <a:spcPts val="640"/>
              </a:spcBef>
              <a:spcAft>
                <a:spcPts val="0"/>
              </a:spcAft>
              <a:buSzPts val="2944"/>
              <a:buChar char="◼"/>
              <a:defRPr sz="3200"/>
            </a:lvl2pPr>
            <a:lvl3pPr marL="1371600" lvl="2" indent="-392176" algn="l">
              <a:lnSpc>
                <a:spcPct val="100000"/>
              </a:lnSpc>
              <a:spcBef>
                <a:spcPts val="600"/>
              </a:spcBef>
              <a:spcAft>
                <a:spcPts val="0"/>
              </a:spcAft>
              <a:buSzPts val="2576"/>
              <a:buChar char="◼"/>
              <a:defRPr sz="2800"/>
            </a:lvl3pPr>
            <a:lvl4pPr marL="1828800" lvl="3" indent="-368808" algn="l">
              <a:lnSpc>
                <a:spcPct val="100000"/>
              </a:lnSpc>
              <a:spcBef>
                <a:spcPts val="600"/>
              </a:spcBef>
              <a:spcAft>
                <a:spcPts val="0"/>
              </a:spcAft>
              <a:buSzPts val="2208"/>
              <a:buChar char="◼"/>
              <a:defRPr sz="2400"/>
            </a:lvl4pPr>
            <a:lvl5pPr marL="2286000" lvl="4" indent="-368808" algn="l">
              <a:lnSpc>
                <a:spcPct val="100000"/>
              </a:lnSpc>
              <a:spcBef>
                <a:spcPts val="600"/>
              </a:spcBef>
              <a:spcAft>
                <a:spcPts val="0"/>
              </a:spcAft>
              <a:buSzPts val="2208"/>
              <a:buChar char="◼"/>
              <a:defRPr sz="2400"/>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3" name="Google Shape;33;p2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sldNum" idx="12"/>
          </p:nvPr>
        </p:nvSpPr>
        <p:spPr>
          <a:xfrm>
            <a:off x="10558300" y="5956137"/>
            <a:ext cx="105250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20"/>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0"/>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2"/>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2"/>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2"/>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438912" algn="l">
              <a:lnSpc>
                <a:spcPct val="100000"/>
              </a:lnSpc>
              <a:spcBef>
                <a:spcPts val="720"/>
              </a:spcBef>
              <a:spcAft>
                <a:spcPts val="0"/>
              </a:spcAft>
              <a:buSzPts val="3312"/>
              <a:buChar char="◼"/>
              <a:defRPr sz="3600"/>
            </a:lvl1pPr>
            <a:lvl2pPr marL="914400" lvl="1" indent="-415544" algn="l">
              <a:lnSpc>
                <a:spcPct val="100000"/>
              </a:lnSpc>
              <a:spcBef>
                <a:spcPts val="640"/>
              </a:spcBef>
              <a:spcAft>
                <a:spcPts val="0"/>
              </a:spcAft>
              <a:buSzPts val="2944"/>
              <a:buChar char="◼"/>
              <a:defRPr sz="3200"/>
            </a:lvl2pPr>
            <a:lvl3pPr marL="1371600" lvl="2" indent="-392176" algn="l">
              <a:lnSpc>
                <a:spcPct val="100000"/>
              </a:lnSpc>
              <a:spcBef>
                <a:spcPts val="600"/>
              </a:spcBef>
              <a:spcAft>
                <a:spcPts val="0"/>
              </a:spcAft>
              <a:buSzPts val="2576"/>
              <a:buChar char="◼"/>
              <a:defRPr sz="2800"/>
            </a:lvl3pPr>
            <a:lvl4pPr marL="1828800" lvl="3" indent="-368808" algn="l">
              <a:lnSpc>
                <a:spcPct val="100000"/>
              </a:lnSpc>
              <a:spcBef>
                <a:spcPts val="600"/>
              </a:spcBef>
              <a:spcAft>
                <a:spcPts val="0"/>
              </a:spcAft>
              <a:buSzPts val="2208"/>
              <a:buChar char="◼"/>
              <a:defRPr sz="2400"/>
            </a:lvl4pPr>
            <a:lvl5pPr marL="2286000" lvl="4" indent="-368808" algn="l">
              <a:lnSpc>
                <a:spcPct val="100000"/>
              </a:lnSpc>
              <a:spcBef>
                <a:spcPts val="600"/>
              </a:spcBef>
              <a:spcAft>
                <a:spcPts val="0"/>
              </a:spcAft>
              <a:buSzPts val="2208"/>
              <a:buChar char="◼"/>
              <a:defRPr sz="2400"/>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6" name="Google Shape;46;p22"/>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438912" algn="l">
              <a:lnSpc>
                <a:spcPct val="100000"/>
              </a:lnSpc>
              <a:spcBef>
                <a:spcPts val="720"/>
              </a:spcBef>
              <a:spcAft>
                <a:spcPts val="0"/>
              </a:spcAft>
              <a:buSzPts val="3312"/>
              <a:buChar char="◼"/>
              <a:defRPr sz="3600"/>
            </a:lvl1pPr>
            <a:lvl2pPr marL="914400" lvl="1" indent="-415544" algn="l">
              <a:lnSpc>
                <a:spcPct val="100000"/>
              </a:lnSpc>
              <a:spcBef>
                <a:spcPts val="640"/>
              </a:spcBef>
              <a:spcAft>
                <a:spcPts val="0"/>
              </a:spcAft>
              <a:buSzPts val="2944"/>
              <a:buChar char="◼"/>
              <a:defRPr sz="3200"/>
            </a:lvl2pPr>
            <a:lvl3pPr marL="1371600" lvl="2" indent="-392176" algn="l">
              <a:lnSpc>
                <a:spcPct val="100000"/>
              </a:lnSpc>
              <a:spcBef>
                <a:spcPts val="600"/>
              </a:spcBef>
              <a:spcAft>
                <a:spcPts val="0"/>
              </a:spcAft>
              <a:buSzPts val="2576"/>
              <a:buChar char="◼"/>
              <a:defRPr sz="2800"/>
            </a:lvl3pPr>
            <a:lvl4pPr marL="1828800" lvl="3" indent="-368808" algn="l">
              <a:lnSpc>
                <a:spcPct val="100000"/>
              </a:lnSpc>
              <a:spcBef>
                <a:spcPts val="600"/>
              </a:spcBef>
              <a:spcAft>
                <a:spcPts val="0"/>
              </a:spcAft>
              <a:buSzPts val="2208"/>
              <a:buChar char="◼"/>
              <a:defRPr sz="2400"/>
            </a:lvl4pPr>
            <a:lvl5pPr marL="2286000" lvl="4" indent="-368808" algn="l">
              <a:lnSpc>
                <a:spcPct val="100000"/>
              </a:lnSpc>
              <a:spcBef>
                <a:spcPts val="600"/>
              </a:spcBef>
              <a:spcAft>
                <a:spcPts val="0"/>
              </a:spcAft>
              <a:buSzPts val="2208"/>
              <a:buChar char="◼"/>
              <a:defRPr sz="2400"/>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7" name="Google Shape;47;p22"/>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2"/>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24"/>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24"/>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88888"/>
                </a:solidFill>
              </a:defRPr>
            </a:lvl2pPr>
            <a:lvl3pPr marL="1371600" lvl="2" indent="-228600" algn="l">
              <a:lnSpc>
                <a:spcPct val="100000"/>
              </a:lnSpc>
              <a:spcBef>
                <a:spcPts val="600"/>
              </a:spcBef>
              <a:spcAft>
                <a:spcPts val="0"/>
              </a:spcAft>
              <a:buSzPts val="1472"/>
              <a:buNone/>
              <a:defRPr sz="1600">
                <a:solidFill>
                  <a:srgbClr val="888888"/>
                </a:solidFill>
              </a:defRPr>
            </a:lvl3pPr>
            <a:lvl4pPr marL="1828800" lvl="3" indent="-228600" algn="l">
              <a:lnSpc>
                <a:spcPct val="100000"/>
              </a:lnSpc>
              <a:spcBef>
                <a:spcPts val="600"/>
              </a:spcBef>
              <a:spcAft>
                <a:spcPts val="0"/>
              </a:spcAft>
              <a:buSzPts val="1288"/>
              <a:buNone/>
              <a:defRPr sz="1400">
                <a:solidFill>
                  <a:srgbClr val="888888"/>
                </a:solidFill>
              </a:defRPr>
            </a:lvl4pPr>
            <a:lvl5pPr marL="2286000" lvl="4" indent="-228600" algn="l">
              <a:lnSpc>
                <a:spcPct val="100000"/>
              </a:lnSpc>
              <a:spcBef>
                <a:spcPts val="600"/>
              </a:spcBef>
              <a:spcAft>
                <a:spcPts val="0"/>
              </a:spcAft>
              <a:buSzPts val="1288"/>
              <a:buNone/>
              <a:defRPr sz="1400">
                <a:solidFill>
                  <a:srgbClr val="888888"/>
                </a:solidFill>
              </a:defRPr>
            </a:lvl5pPr>
            <a:lvl6pPr marL="2743200" lvl="5" indent="-228600" algn="l">
              <a:lnSpc>
                <a:spcPct val="100000"/>
              </a:lnSpc>
              <a:spcBef>
                <a:spcPts val="600"/>
              </a:spcBef>
              <a:spcAft>
                <a:spcPts val="0"/>
              </a:spcAft>
              <a:buSzPts val="1288"/>
              <a:buNone/>
              <a:defRPr sz="1400">
                <a:solidFill>
                  <a:srgbClr val="888888"/>
                </a:solidFill>
              </a:defRPr>
            </a:lvl6pPr>
            <a:lvl7pPr marL="3200400" lvl="6" indent="-228600" algn="l">
              <a:lnSpc>
                <a:spcPct val="100000"/>
              </a:lnSpc>
              <a:spcBef>
                <a:spcPts val="600"/>
              </a:spcBef>
              <a:spcAft>
                <a:spcPts val="0"/>
              </a:spcAft>
              <a:buSzPts val="1288"/>
              <a:buNone/>
              <a:defRPr sz="1400">
                <a:solidFill>
                  <a:srgbClr val="888888"/>
                </a:solidFill>
              </a:defRPr>
            </a:lvl7pPr>
            <a:lvl8pPr marL="3657600" lvl="7" indent="-228600" algn="l">
              <a:lnSpc>
                <a:spcPct val="100000"/>
              </a:lnSpc>
              <a:spcBef>
                <a:spcPts val="600"/>
              </a:spcBef>
              <a:spcAft>
                <a:spcPts val="0"/>
              </a:spcAft>
              <a:buSzPts val="1288"/>
              <a:buNone/>
              <a:defRPr sz="1400">
                <a:solidFill>
                  <a:srgbClr val="888888"/>
                </a:solidFill>
              </a:defRPr>
            </a:lvl8pPr>
            <a:lvl9pPr marL="4114800" lvl="8" indent="-228600" algn="l">
              <a:lnSpc>
                <a:spcPct val="100000"/>
              </a:lnSpc>
              <a:spcBef>
                <a:spcPts val="600"/>
              </a:spcBef>
              <a:spcAft>
                <a:spcPts val="600"/>
              </a:spcAft>
              <a:buSzPts val="1288"/>
              <a:buNone/>
              <a:defRPr sz="1400">
                <a:solidFill>
                  <a:srgbClr val="888888"/>
                </a:solidFill>
              </a:defRPr>
            </a:lvl9pPr>
          </a:lstStyle>
          <a:p>
            <a:endParaRPr/>
          </a:p>
        </p:txBody>
      </p:sp>
      <p:sp>
        <p:nvSpPr>
          <p:cNvPr id="58" name="Google Shape;58;p2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25"/>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5"/>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65" name="Google Shape;65;p25"/>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66" name="Google Shape;66;p25"/>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67" name="Google Shape;67;p25"/>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68" name="Google Shape;68;p25"/>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26"/>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6"/>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9F276A"/>
              </a:buClr>
              <a:buSzPts val="2000"/>
              <a:buFont typeface="Gill Sans"/>
              <a:buNone/>
              <a:defRPr sz="2000" b="0">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75" name="Google Shape;75;p26"/>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76" name="Google Shape;76;p2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9F276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6"/>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F276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4"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2" name="Google Shape;12;p18"/>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1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18"/>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8"/>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8"/>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8"/>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581191" y="906131"/>
            <a:ext cx="10993549" cy="147501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accent1"/>
              </a:buClr>
              <a:buSzPct val="100000"/>
              <a:buFont typeface="Gill Sans"/>
              <a:buNone/>
            </a:pPr>
            <a:r>
              <a:rPr lang="en-US" sz="4000"/>
              <a:t>AGE-FRIENDLY NEEDS ASSESSMENT &amp; ACTION PLAN</a:t>
            </a:r>
            <a:br>
              <a:rPr lang="en-US" sz="4000"/>
            </a:br>
            <a:endParaRPr sz="4000"/>
          </a:p>
        </p:txBody>
      </p:sp>
      <p:sp>
        <p:nvSpPr>
          <p:cNvPr id="106" name="Google Shape;106;p1"/>
          <p:cNvSpPr txBox="1">
            <a:spLocks noGrp="1"/>
          </p:cNvSpPr>
          <p:nvPr>
            <p:ph type="subTitle" idx="1"/>
          </p:nvPr>
        </p:nvSpPr>
        <p:spPr>
          <a:xfrm>
            <a:off x="1100014" y="3906434"/>
            <a:ext cx="10229973" cy="198904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208"/>
              <a:buNone/>
            </a:pPr>
            <a:r>
              <a:rPr lang="en-US" sz="2400">
                <a:solidFill>
                  <a:schemeClr val="lt1"/>
                </a:solidFill>
              </a:rPr>
              <a:t>TOWNSHIP OF VERONA					    CHRIS SOTIRO</a:t>
            </a:r>
            <a:endParaRPr sz="2400">
              <a:solidFill>
                <a:schemeClr val="lt1"/>
              </a:solidFill>
            </a:endParaRPr>
          </a:p>
          <a:p>
            <a:pPr marL="0" lvl="0" indent="0" algn="l" rtl="0">
              <a:lnSpc>
                <a:spcPct val="100000"/>
              </a:lnSpc>
              <a:spcBef>
                <a:spcPts val="1080"/>
              </a:spcBef>
              <a:spcAft>
                <a:spcPts val="0"/>
              </a:spcAft>
              <a:buSzPts val="2208"/>
              <a:buNone/>
            </a:pPr>
            <a:r>
              <a:rPr lang="en-US" sz="2400">
                <a:solidFill>
                  <a:schemeClr val="lt1"/>
                </a:solidFill>
              </a:rPr>
              <a:t>TOWNSHIP COUNCIL MEETING</a:t>
            </a:r>
            <a:endParaRPr sz="2400">
              <a:solidFill>
                <a:schemeClr val="lt1"/>
              </a:solidFill>
            </a:endParaRPr>
          </a:p>
          <a:p>
            <a:pPr marL="0" lvl="0" indent="0" algn="l" rtl="0">
              <a:lnSpc>
                <a:spcPct val="100000"/>
              </a:lnSpc>
              <a:spcBef>
                <a:spcPts val="0"/>
              </a:spcBef>
              <a:spcAft>
                <a:spcPts val="0"/>
              </a:spcAft>
              <a:buSzPts val="2208"/>
              <a:buNone/>
            </a:pPr>
            <a:r>
              <a:rPr lang="en-US" sz="2400">
                <a:solidFill>
                  <a:schemeClr val="lt1"/>
                </a:solidFill>
              </a:rPr>
              <a:t>CSOTIRO@NJFUTURE.ORG</a:t>
            </a:r>
            <a:endParaRPr sz="2400">
              <a:solidFill>
                <a:schemeClr val="lt1"/>
              </a:solidFill>
            </a:endParaRPr>
          </a:p>
          <a:p>
            <a:pPr marL="0" lvl="0" indent="0" algn="l" rtl="0">
              <a:lnSpc>
                <a:spcPct val="100000"/>
              </a:lnSpc>
              <a:spcBef>
                <a:spcPts val="1080"/>
              </a:spcBef>
              <a:spcAft>
                <a:spcPts val="0"/>
              </a:spcAft>
              <a:buSzPts val="2208"/>
              <a:buNone/>
            </a:pPr>
            <a:r>
              <a:rPr lang="en-US" sz="2400">
                <a:solidFill>
                  <a:schemeClr val="lt1"/>
                </a:solidFill>
              </a:rPr>
              <a:t>JULY 6, 2026</a:t>
            </a:r>
            <a:endParaRPr/>
          </a:p>
        </p:txBody>
      </p:sp>
      <p:pic>
        <p:nvPicPr>
          <p:cNvPr id="107" name="Google Shape;107;p1" title="verona2.png"/>
          <p:cNvPicPr preferRelativeResize="0"/>
          <p:nvPr/>
        </p:nvPicPr>
        <p:blipFill rotWithShape="1">
          <a:blip r:embed="rId3">
            <a:alphaModFix/>
          </a:blip>
          <a:srcRect/>
          <a:stretch/>
        </p:blipFill>
        <p:spPr>
          <a:xfrm>
            <a:off x="3330393" y="1884763"/>
            <a:ext cx="1128706" cy="1066800"/>
          </a:xfrm>
          <a:prstGeom prst="rect">
            <a:avLst/>
          </a:prstGeom>
          <a:noFill/>
          <a:ln>
            <a:noFill/>
          </a:ln>
        </p:spPr>
      </p:pic>
      <p:pic>
        <p:nvPicPr>
          <p:cNvPr id="108" name="Google Shape;108;p1" title="aging.jpg"/>
          <p:cNvPicPr preferRelativeResize="0"/>
          <p:nvPr/>
        </p:nvPicPr>
        <p:blipFill rotWithShape="1">
          <a:blip r:embed="rId4">
            <a:alphaModFix/>
          </a:blip>
          <a:srcRect/>
          <a:stretch/>
        </p:blipFill>
        <p:spPr>
          <a:xfrm>
            <a:off x="4987647" y="1884775"/>
            <a:ext cx="1946715" cy="1066800"/>
          </a:xfrm>
          <a:prstGeom prst="rect">
            <a:avLst/>
          </a:prstGeom>
          <a:noFill/>
          <a:ln>
            <a:noFill/>
          </a:ln>
        </p:spPr>
      </p:pic>
      <p:pic>
        <p:nvPicPr>
          <p:cNvPr id="109" name="Google Shape;109;p1" title="NJF logo.png"/>
          <p:cNvPicPr preferRelativeResize="0"/>
          <p:nvPr/>
        </p:nvPicPr>
        <p:blipFill rotWithShape="1">
          <a:blip r:embed="rId5">
            <a:alphaModFix/>
          </a:blip>
          <a:srcRect/>
          <a:stretch/>
        </p:blipFill>
        <p:spPr>
          <a:xfrm>
            <a:off x="7462900" y="1962825"/>
            <a:ext cx="1128699" cy="910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3f328094eb1_0_55"/>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000"/>
              <a:t>Action Plan Framework</a:t>
            </a:r>
            <a:endParaRPr sz="4000"/>
          </a:p>
        </p:txBody>
      </p:sp>
      <p:sp>
        <p:nvSpPr>
          <p:cNvPr id="179" name="Google Shape;179;g3f328094eb1_0_55"/>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312"/>
              <a:buNone/>
            </a:pPr>
            <a:r>
              <a:rPr lang="en-US" sz="2200"/>
              <a:t>Goal 1</a:t>
            </a:r>
            <a:endParaRPr sz="2200"/>
          </a:p>
          <a:p>
            <a:pPr marL="914400" lvl="1" indent="-368300" algn="l" rtl="0">
              <a:lnSpc>
                <a:spcPct val="100000"/>
              </a:lnSpc>
              <a:spcBef>
                <a:spcPts val="0"/>
              </a:spcBef>
              <a:spcAft>
                <a:spcPts val="0"/>
              </a:spcAft>
              <a:buSzPts val="2200"/>
              <a:buChar char="◼"/>
            </a:pPr>
            <a:r>
              <a:rPr lang="en-US" sz="2200"/>
              <a:t>Establish and Sustain an Age-Friendly Initiative</a:t>
            </a:r>
            <a:endParaRPr sz="2200"/>
          </a:p>
          <a:p>
            <a:pPr marL="1371600" lvl="2" indent="-368300" algn="l" rtl="0">
              <a:lnSpc>
                <a:spcPct val="100000"/>
              </a:lnSpc>
              <a:spcBef>
                <a:spcPts val="0"/>
              </a:spcBef>
              <a:spcAft>
                <a:spcPts val="0"/>
              </a:spcAft>
              <a:buSzPts val="2200"/>
              <a:buChar char="◼"/>
            </a:pPr>
            <a:r>
              <a:rPr lang="en-US" sz="2200"/>
              <a:t>Formalize an Age-Friendly Sub-Committee</a:t>
            </a:r>
            <a:endParaRPr sz="2200"/>
          </a:p>
          <a:p>
            <a:pPr marL="1371600" lvl="2" indent="-368300" algn="l" rtl="0">
              <a:lnSpc>
                <a:spcPct val="100000"/>
              </a:lnSpc>
              <a:spcBef>
                <a:spcPts val="0"/>
              </a:spcBef>
              <a:spcAft>
                <a:spcPts val="0"/>
              </a:spcAft>
              <a:buSzPts val="2200"/>
              <a:buChar char="◼"/>
            </a:pPr>
            <a:r>
              <a:rPr lang="en-US" sz="2200"/>
              <a:t>Integrate age-friendly principles into municipal decisions</a:t>
            </a:r>
            <a:endParaRPr sz="2200"/>
          </a:p>
          <a:p>
            <a:pPr marL="1371600" lvl="2" indent="-368300" algn="l" rtl="0">
              <a:lnSpc>
                <a:spcPct val="100000"/>
              </a:lnSpc>
              <a:spcBef>
                <a:spcPts val="0"/>
              </a:spcBef>
              <a:spcAft>
                <a:spcPts val="0"/>
              </a:spcAft>
              <a:buSzPts val="2200"/>
              <a:buChar char="◼"/>
            </a:pPr>
            <a:r>
              <a:rPr lang="en-US" sz="2200"/>
              <a:t>Expand community partnerships</a:t>
            </a:r>
            <a:endParaRPr sz="2200"/>
          </a:p>
          <a:p>
            <a:pPr marL="1371600" lvl="2" indent="-368300" algn="l" rtl="0">
              <a:lnSpc>
                <a:spcPct val="100000"/>
              </a:lnSpc>
              <a:spcBef>
                <a:spcPts val="0"/>
              </a:spcBef>
              <a:spcAft>
                <a:spcPts val="0"/>
              </a:spcAft>
              <a:buSzPts val="2200"/>
              <a:buChar char="◼"/>
            </a:pPr>
            <a:r>
              <a:rPr lang="en-US" sz="2200"/>
              <a:t>Pursue grants and Sustainable Jersey recognition</a:t>
            </a:r>
            <a:endParaRPr sz="2200"/>
          </a:p>
          <a:p>
            <a:pPr marL="0" lvl="0" indent="0" algn="l" rtl="0">
              <a:lnSpc>
                <a:spcPct val="100000"/>
              </a:lnSpc>
              <a:spcBef>
                <a:spcPts val="0"/>
              </a:spcBef>
              <a:spcAft>
                <a:spcPts val="0"/>
              </a:spcAft>
              <a:buSzPts val="275"/>
              <a:buNone/>
            </a:pPr>
            <a:endParaRPr sz="2200"/>
          </a:p>
          <a:p>
            <a:pPr marL="0" lvl="0" indent="0" algn="l" rtl="0">
              <a:lnSpc>
                <a:spcPct val="100000"/>
              </a:lnSpc>
              <a:spcBef>
                <a:spcPts val="0"/>
              </a:spcBef>
              <a:spcAft>
                <a:spcPts val="0"/>
              </a:spcAft>
              <a:buSzPts val="3312"/>
              <a:buNone/>
            </a:pPr>
            <a:r>
              <a:rPr lang="en-US" sz="2200"/>
              <a:t>Goal 2</a:t>
            </a:r>
            <a:endParaRPr sz="2200"/>
          </a:p>
          <a:p>
            <a:pPr marL="914400" lvl="1" indent="-368300" algn="l" rtl="0">
              <a:lnSpc>
                <a:spcPct val="100000"/>
              </a:lnSpc>
              <a:spcBef>
                <a:spcPts val="0"/>
              </a:spcBef>
              <a:spcAft>
                <a:spcPts val="0"/>
              </a:spcAft>
              <a:buSzPts val="2200"/>
              <a:buChar char="◼"/>
            </a:pPr>
            <a:r>
              <a:rPr lang="en-US" sz="2200"/>
              <a:t>Remove Barriers to Aging in Place</a:t>
            </a:r>
            <a:endParaRPr sz="2200"/>
          </a:p>
          <a:p>
            <a:pPr marL="1371600" lvl="2" indent="-368300" algn="l" rtl="0">
              <a:lnSpc>
                <a:spcPct val="100000"/>
              </a:lnSpc>
              <a:spcBef>
                <a:spcPts val="0"/>
              </a:spcBef>
              <a:spcAft>
                <a:spcPts val="0"/>
              </a:spcAft>
              <a:buSzPts val="2200"/>
              <a:buChar char="◼"/>
            </a:pPr>
            <a:r>
              <a:rPr lang="en-US" sz="2200"/>
              <a:t>Short-Term</a:t>
            </a:r>
            <a:endParaRPr sz="2200"/>
          </a:p>
          <a:p>
            <a:pPr marL="1371600" lvl="2" indent="-368300" algn="l" rtl="0">
              <a:lnSpc>
                <a:spcPct val="100000"/>
              </a:lnSpc>
              <a:spcBef>
                <a:spcPts val="0"/>
              </a:spcBef>
              <a:spcAft>
                <a:spcPts val="0"/>
              </a:spcAft>
              <a:buSzPts val="2200"/>
              <a:buChar char="◼"/>
            </a:pPr>
            <a:r>
              <a:rPr lang="en-US" sz="2200"/>
              <a:t>Long-Term</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3f32e3cff47_1_8"/>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457200" lvl="0" indent="-482600" algn="l" rtl="0">
              <a:lnSpc>
                <a:spcPct val="100000"/>
              </a:lnSpc>
              <a:spcBef>
                <a:spcPts val="0"/>
              </a:spcBef>
              <a:spcAft>
                <a:spcPts val="0"/>
              </a:spcAft>
              <a:buSzPts val="4000"/>
              <a:buAutoNum type="arabicPeriod"/>
            </a:pPr>
            <a:r>
              <a:rPr lang="en-US" sz="4000"/>
              <a:t>Housing</a:t>
            </a:r>
            <a:endParaRPr sz="4000"/>
          </a:p>
        </p:txBody>
      </p:sp>
      <p:sp>
        <p:nvSpPr>
          <p:cNvPr id="186" name="Google Shape;186;g3f32e3cff47_1_8"/>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720"/>
              </a:spcBef>
              <a:spcAft>
                <a:spcPts val="0"/>
              </a:spcAft>
              <a:buSzPts val="3312"/>
              <a:buNone/>
            </a:pPr>
            <a:r>
              <a:rPr lang="en-US" sz="2600"/>
              <a:t>Focus areas:</a:t>
            </a:r>
            <a:endParaRPr sz="2600"/>
          </a:p>
          <a:p>
            <a:pPr marL="457200" lvl="0" indent="-393700" algn="l" rtl="0">
              <a:lnSpc>
                <a:spcPct val="100000"/>
              </a:lnSpc>
              <a:spcBef>
                <a:spcPts val="720"/>
              </a:spcBef>
              <a:spcAft>
                <a:spcPts val="0"/>
              </a:spcAft>
              <a:buSzPts val="2600"/>
              <a:buChar char="◼"/>
            </a:pPr>
            <a:r>
              <a:rPr lang="en-US" sz="2600"/>
              <a:t>Expand downsizing opportunities</a:t>
            </a:r>
            <a:endParaRPr sz="2600"/>
          </a:p>
          <a:p>
            <a:pPr marL="457200" lvl="0" indent="-393700" algn="l" rtl="0">
              <a:lnSpc>
                <a:spcPct val="100000"/>
              </a:lnSpc>
              <a:spcBef>
                <a:spcPts val="720"/>
              </a:spcBef>
              <a:spcAft>
                <a:spcPts val="0"/>
              </a:spcAft>
              <a:buSzPts val="2600"/>
              <a:buChar char="◼"/>
            </a:pPr>
            <a:r>
              <a:rPr lang="en-US" sz="2600"/>
              <a:t>Promote affordable and accessible housing</a:t>
            </a:r>
            <a:endParaRPr sz="2600"/>
          </a:p>
          <a:p>
            <a:pPr marL="457200" lvl="0" indent="-393700" algn="l" rtl="0">
              <a:lnSpc>
                <a:spcPct val="100000"/>
              </a:lnSpc>
              <a:spcBef>
                <a:spcPts val="720"/>
              </a:spcBef>
              <a:spcAft>
                <a:spcPts val="0"/>
              </a:spcAft>
              <a:buSzPts val="2600"/>
              <a:buChar char="◼"/>
            </a:pPr>
            <a:r>
              <a:rPr lang="en-US" sz="2600"/>
              <a:t>Increase awareness of tax relief</a:t>
            </a:r>
            <a:endParaRPr sz="2600"/>
          </a:p>
          <a:p>
            <a:pPr marL="457200" lvl="0" indent="-393700" algn="l" rtl="0">
              <a:lnSpc>
                <a:spcPct val="100000"/>
              </a:lnSpc>
              <a:spcBef>
                <a:spcPts val="720"/>
              </a:spcBef>
              <a:spcAft>
                <a:spcPts val="0"/>
              </a:spcAft>
              <a:buSzPts val="2600"/>
              <a:buChar char="◼"/>
            </a:pPr>
            <a:r>
              <a:rPr lang="en-US" sz="2600"/>
              <a:t>Create a home maintenance assistance program</a:t>
            </a:r>
            <a:endParaRPr sz="2600"/>
          </a:p>
          <a:p>
            <a:pPr marL="0" lvl="0" indent="0" algn="l" rtl="0">
              <a:lnSpc>
                <a:spcPct val="100000"/>
              </a:lnSpc>
              <a:spcBef>
                <a:spcPts val="720"/>
              </a:spcBef>
              <a:spcAft>
                <a:spcPts val="0"/>
              </a:spcAft>
              <a:buNone/>
            </a:pPr>
            <a:endParaRPr sz="2600"/>
          </a:p>
          <a:p>
            <a:pPr marL="0" lvl="0" indent="0" algn="l" rtl="0">
              <a:spcBef>
                <a:spcPts val="0"/>
              </a:spcBef>
              <a:spcAft>
                <a:spcPts val="0"/>
              </a:spcAft>
              <a:buClr>
                <a:schemeClr val="dk1"/>
              </a:buClr>
              <a:buSzPts val="2200"/>
              <a:buFont typeface="Arial"/>
              <a:buNone/>
            </a:pPr>
            <a:r>
              <a:rPr lang="en-US" sz="2600"/>
              <a:t>Residents consistently expressed concern about remaining in Verona as housing costs increase.</a:t>
            </a:r>
            <a:endParaRPr sz="2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39a47463a4f_0_38"/>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000"/>
              <a:t>2. Transportation &amp; Mobility</a:t>
            </a:r>
            <a:endParaRPr sz="4000"/>
          </a:p>
        </p:txBody>
      </p:sp>
      <p:sp>
        <p:nvSpPr>
          <p:cNvPr id="193" name="Google Shape;193;g39a47463a4f_0_38"/>
          <p:cNvSpPr txBox="1">
            <a:spLocks noGrp="1"/>
          </p:cNvSpPr>
          <p:nvPr>
            <p:ph type="body" idx="1"/>
          </p:nvPr>
        </p:nvSpPr>
        <p:spPr>
          <a:xfrm>
            <a:off x="581200" y="2180501"/>
            <a:ext cx="11029500" cy="42141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720"/>
              </a:spcBef>
              <a:spcAft>
                <a:spcPts val="0"/>
              </a:spcAft>
              <a:buSzPts val="2318"/>
              <a:buNone/>
            </a:pPr>
            <a:r>
              <a:rPr lang="en-US" sz="2440"/>
              <a:t>Recommended actions:</a:t>
            </a:r>
            <a:endParaRPr sz="2440"/>
          </a:p>
          <a:p>
            <a:pPr marL="457200" lvl="0" indent="-370738" algn="l" rtl="0">
              <a:lnSpc>
                <a:spcPct val="80000"/>
              </a:lnSpc>
              <a:spcBef>
                <a:spcPts val="720"/>
              </a:spcBef>
              <a:spcAft>
                <a:spcPts val="0"/>
              </a:spcAft>
              <a:buSzPts val="2238"/>
              <a:buChar char="◼"/>
            </a:pPr>
            <a:r>
              <a:rPr lang="en-US" sz="2440"/>
              <a:t>Evaluate Senior Bus and Medical Transport Bus services</a:t>
            </a:r>
            <a:endParaRPr sz="2440"/>
          </a:p>
          <a:p>
            <a:pPr marL="457200" lvl="0" indent="-370738" algn="l" rtl="0">
              <a:lnSpc>
                <a:spcPct val="80000"/>
              </a:lnSpc>
              <a:spcBef>
                <a:spcPts val="720"/>
              </a:spcBef>
              <a:spcAft>
                <a:spcPts val="0"/>
              </a:spcAft>
              <a:buSzPts val="2238"/>
              <a:buChar char="◼"/>
            </a:pPr>
            <a:r>
              <a:rPr lang="en-US" sz="2440"/>
              <a:t>Improve awareness of transportation options</a:t>
            </a:r>
            <a:endParaRPr sz="2440"/>
          </a:p>
          <a:p>
            <a:pPr marL="457200" lvl="0" indent="-370738" algn="l" rtl="0">
              <a:lnSpc>
                <a:spcPct val="80000"/>
              </a:lnSpc>
              <a:spcBef>
                <a:spcPts val="720"/>
              </a:spcBef>
              <a:spcAft>
                <a:spcPts val="0"/>
              </a:spcAft>
              <a:buSzPts val="2238"/>
              <a:buChar char="◼"/>
            </a:pPr>
            <a:r>
              <a:rPr lang="en-US" sz="2440"/>
              <a:t>Expand destinations</a:t>
            </a:r>
            <a:endParaRPr sz="2440"/>
          </a:p>
          <a:p>
            <a:pPr marL="457200" lvl="0" indent="-370738" algn="l" rtl="0">
              <a:lnSpc>
                <a:spcPct val="80000"/>
              </a:lnSpc>
              <a:spcBef>
                <a:spcPts val="720"/>
              </a:spcBef>
              <a:spcAft>
                <a:spcPts val="0"/>
              </a:spcAft>
              <a:buSzPts val="2238"/>
              <a:buChar char="◼"/>
            </a:pPr>
            <a:r>
              <a:rPr lang="en-US" sz="2440"/>
              <a:t>Support residents transitioning away from driving</a:t>
            </a:r>
            <a:endParaRPr sz="2440"/>
          </a:p>
          <a:p>
            <a:pPr marL="457200" lvl="0" indent="-370738" algn="l" rtl="0">
              <a:lnSpc>
                <a:spcPct val="80000"/>
              </a:lnSpc>
              <a:spcBef>
                <a:spcPts val="720"/>
              </a:spcBef>
              <a:spcAft>
                <a:spcPts val="0"/>
              </a:spcAft>
              <a:buSzPts val="2238"/>
              <a:buChar char="◼"/>
            </a:pPr>
            <a:r>
              <a:rPr lang="en-US" sz="2440"/>
              <a:t>Explore partnerships and shuttle opportunities</a:t>
            </a:r>
            <a:endParaRPr sz="244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3f328094eb1_0_6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000"/>
              <a:t>3. Walkability</a:t>
            </a:r>
            <a:endParaRPr sz="4000"/>
          </a:p>
        </p:txBody>
      </p:sp>
      <p:sp>
        <p:nvSpPr>
          <p:cNvPr id="200" name="Google Shape;200;g3f328094eb1_0_66"/>
          <p:cNvSpPr txBox="1">
            <a:spLocks noGrp="1"/>
          </p:cNvSpPr>
          <p:nvPr>
            <p:ph type="body" idx="1"/>
          </p:nvPr>
        </p:nvSpPr>
        <p:spPr>
          <a:xfrm>
            <a:off x="581200" y="1053150"/>
            <a:ext cx="10319700" cy="41985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2567"/>
              <a:buNone/>
            </a:pPr>
            <a:r>
              <a:rPr lang="en-US" sz="2648"/>
              <a:t>Recommended actions:</a:t>
            </a:r>
            <a:endParaRPr sz="2648"/>
          </a:p>
          <a:p>
            <a:pPr marL="457200" lvl="0" indent="-377031" algn="l" rtl="0">
              <a:lnSpc>
                <a:spcPct val="80000"/>
              </a:lnSpc>
              <a:spcBef>
                <a:spcPts val="0"/>
              </a:spcBef>
              <a:spcAft>
                <a:spcPts val="0"/>
              </a:spcAft>
              <a:buSzPts val="2338"/>
              <a:buChar char="◼"/>
            </a:pPr>
            <a:r>
              <a:rPr lang="en-US" sz="2648"/>
              <a:t>Community walkability audit</a:t>
            </a:r>
            <a:endParaRPr sz="2648"/>
          </a:p>
          <a:p>
            <a:pPr marL="457200" lvl="0" indent="-377031" algn="l" rtl="0">
              <a:lnSpc>
                <a:spcPct val="80000"/>
              </a:lnSpc>
              <a:spcBef>
                <a:spcPts val="0"/>
              </a:spcBef>
              <a:spcAft>
                <a:spcPts val="0"/>
              </a:spcAft>
              <a:buSzPts val="2338"/>
              <a:buChar char="◼"/>
            </a:pPr>
            <a:r>
              <a:rPr lang="en-US" sz="2648"/>
              <a:t>Improve pedestrian crossings</a:t>
            </a:r>
            <a:endParaRPr sz="2648"/>
          </a:p>
          <a:p>
            <a:pPr marL="457200" lvl="0" indent="-377031" algn="l" rtl="0">
              <a:lnSpc>
                <a:spcPct val="80000"/>
              </a:lnSpc>
              <a:spcBef>
                <a:spcPts val="0"/>
              </a:spcBef>
              <a:spcAft>
                <a:spcPts val="0"/>
              </a:spcAft>
              <a:buSzPts val="2338"/>
              <a:buChar char="◼"/>
            </a:pPr>
            <a:r>
              <a:rPr lang="en-US" sz="2648"/>
              <a:t>Add benches and resting areas</a:t>
            </a:r>
            <a:endParaRPr sz="2648"/>
          </a:p>
          <a:p>
            <a:pPr marL="457200" lvl="0" indent="-377031" algn="l" rtl="0">
              <a:lnSpc>
                <a:spcPct val="80000"/>
              </a:lnSpc>
              <a:spcBef>
                <a:spcPts val="0"/>
              </a:spcBef>
              <a:spcAft>
                <a:spcPts val="0"/>
              </a:spcAft>
              <a:buSzPts val="2338"/>
              <a:buChar char="◼"/>
            </a:pPr>
            <a:r>
              <a:rPr lang="en-US" sz="2648"/>
              <a:t>Address speeding concerns</a:t>
            </a:r>
            <a:endParaRPr sz="2648"/>
          </a:p>
          <a:p>
            <a:pPr marL="457200" lvl="0" indent="-377031" algn="l" rtl="0">
              <a:lnSpc>
                <a:spcPct val="80000"/>
              </a:lnSpc>
              <a:spcBef>
                <a:spcPts val="0"/>
              </a:spcBef>
              <a:spcAft>
                <a:spcPts val="0"/>
              </a:spcAft>
              <a:buSzPts val="2338"/>
              <a:buChar char="◼"/>
            </a:pPr>
            <a:r>
              <a:rPr lang="en-US" sz="2648"/>
              <a:t>Strengthen winter accessibility</a:t>
            </a:r>
            <a:endParaRPr sz="2648"/>
          </a:p>
          <a:p>
            <a:pPr marL="457200" lvl="0" indent="-377031" algn="l" rtl="0">
              <a:lnSpc>
                <a:spcPct val="80000"/>
              </a:lnSpc>
              <a:spcBef>
                <a:spcPts val="0"/>
              </a:spcBef>
              <a:spcAft>
                <a:spcPts val="0"/>
              </a:spcAft>
              <a:buSzPts val="2338"/>
              <a:buChar char="◼"/>
            </a:pPr>
            <a:r>
              <a:rPr lang="en-US" sz="2648"/>
              <a:t>Improve emergency preparedness</a:t>
            </a:r>
            <a:endParaRPr sz="2648"/>
          </a:p>
        </p:txBody>
      </p:sp>
      <p:pic>
        <p:nvPicPr>
          <p:cNvPr id="201" name="Google Shape;201;g3f328094eb1_0_66" title="IMG_7096.jpg"/>
          <p:cNvPicPr preferRelativeResize="0"/>
          <p:nvPr/>
        </p:nvPicPr>
        <p:blipFill rotWithShape="1">
          <a:blip r:embed="rId3">
            <a:alphaModFix/>
          </a:blip>
          <a:srcRect t="32561" b="7440"/>
          <a:stretch/>
        </p:blipFill>
        <p:spPr>
          <a:xfrm>
            <a:off x="7122254" y="2396488"/>
            <a:ext cx="4488451" cy="3590773"/>
          </a:xfrm>
          <a:prstGeom prst="rect">
            <a:avLst/>
          </a:prstGeom>
          <a:noFill/>
          <a:ln>
            <a:noFill/>
          </a:ln>
        </p:spPr>
      </p:pic>
      <p:sp>
        <p:nvSpPr>
          <p:cNvPr id="202" name="Google Shape;202;g3f328094eb1_0_66"/>
          <p:cNvSpPr txBox="1"/>
          <p:nvPr/>
        </p:nvSpPr>
        <p:spPr>
          <a:xfrm>
            <a:off x="472850" y="4327747"/>
            <a:ext cx="6466500" cy="19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2"/>
                </a:solidFill>
                <a:latin typeface="Gill Sans"/>
                <a:ea typeface="Gill Sans"/>
                <a:cs typeface="Gill Sans"/>
                <a:sym typeface="Gill Sans"/>
              </a:rPr>
              <a:t>Many of the major roadway issues highlighted by survey respondents and focus group participants involve Essex County-owned roadways, such as Bloomfield Avenue. This creates limitations on what the Township can directly address. However, the findings of the needs assessment can be leveraged by the Township to advocate for County road improvements through direct community engagement.</a:t>
            </a:r>
            <a:endParaRPr sz="2000">
              <a:solidFill>
                <a:schemeClr val="dk2"/>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39a47463a4f_0_44"/>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00000"/>
              </a:buClr>
              <a:buSzPts val="3312"/>
              <a:buFont typeface="Arial"/>
              <a:buNone/>
            </a:pPr>
            <a:r>
              <a:rPr lang="en-US" sz="3200"/>
              <a:t>Lack of awareness of available services emerged consistently throughout engagement efforts.</a:t>
            </a:r>
            <a:endParaRPr sz="3200"/>
          </a:p>
          <a:p>
            <a:pPr marL="0" lvl="0" indent="0" algn="l" rtl="0">
              <a:lnSpc>
                <a:spcPct val="80000"/>
              </a:lnSpc>
              <a:spcBef>
                <a:spcPts val="0"/>
              </a:spcBef>
              <a:spcAft>
                <a:spcPts val="0"/>
              </a:spcAft>
              <a:buSzPts val="3312"/>
              <a:buNone/>
            </a:pPr>
            <a:endParaRPr sz="3200"/>
          </a:p>
          <a:p>
            <a:pPr marL="0" lvl="0" indent="0" algn="l" rtl="0">
              <a:lnSpc>
                <a:spcPct val="80000"/>
              </a:lnSpc>
              <a:spcBef>
                <a:spcPts val="0"/>
              </a:spcBef>
              <a:spcAft>
                <a:spcPts val="0"/>
              </a:spcAft>
              <a:buSzPts val="3312"/>
              <a:buNone/>
            </a:pPr>
            <a:r>
              <a:rPr lang="en-US" sz="3200"/>
              <a:t>Recommendations:</a:t>
            </a:r>
            <a:endParaRPr sz="3200"/>
          </a:p>
          <a:p>
            <a:pPr marL="457200" lvl="0" indent="-413512" algn="l" rtl="0">
              <a:lnSpc>
                <a:spcPct val="80000"/>
              </a:lnSpc>
              <a:spcBef>
                <a:spcPts val="0"/>
              </a:spcBef>
              <a:spcAft>
                <a:spcPts val="0"/>
              </a:spcAft>
              <a:buSzPts val="2912"/>
              <a:buChar char="◼"/>
            </a:pPr>
            <a:r>
              <a:rPr lang="en-US" sz="3200"/>
              <a:t>Age-Friendly Verona webpage</a:t>
            </a:r>
            <a:endParaRPr sz="3200"/>
          </a:p>
          <a:p>
            <a:pPr marL="457200" lvl="0" indent="-413512" algn="l" rtl="0">
              <a:lnSpc>
                <a:spcPct val="80000"/>
              </a:lnSpc>
              <a:spcBef>
                <a:spcPts val="0"/>
              </a:spcBef>
              <a:spcAft>
                <a:spcPts val="0"/>
              </a:spcAft>
              <a:buSzPts val="2912"/>
              <a:buChar char="◼"/>
            </a:pPr>
            <a:r>
              <a:rPr lang="en-US" sz="3200"/>
              <a:t>Printed resource guide</a:t>
            </a:r>
            <a:endParaRPr sz="3200"/>
          </a:p>
          <a:p>
            <a:pPr marL="457200" lvl="0" indent="-413512" algn="l" rtl="0">
              <a:lnSpc>
                <a:spcPct val="80000"/>
              </a:lnSpc>
              <a:spcBef>
                <a:spcPts val="0"/>
              </a:spcBef>
              <a:spcAft>
                <a:spcPts val="0"/>
              </a:spcAft>
              <a:buSzPts val="2912"/>
              <a:buChar char="◼"/>
            </a:pPr>
            <a:r>
              <a:rPr lang="en-US" sz="3200"/>
              <a:t>Senior Services Fair</a:t>
            </a:r>
            <a:endParaRPr sz="3200"/>
          </a:p>
          <a:p>
            <a:pPr marL="457200" lvl="0" indent="-413512" algn="l" rtl="0">
              <a:lnSpc>
                <a:spcPct val="80000"/>
              </a:lnSpc>
              <a:spcBef>
                <a:spcPts val="0"/>
              </a:spcBef>
              <a:spcAft>
                <a:spcPts val="0"/>
              </a:spcAft>
              <a:buSzPts val="2912"/>
              <a:buChar char="◼"/>
            </a:pPr>
            <a:r>
              <a:rPr lang="en-US" sz="3200"/>
              <a:t>Better promotion through partners</a:t>
            </a:r>
            <a:endParaRPr sz="3200"/>
          </a:p>
          <a:p>
            <a:pPr marL="457200" lvl="0" indent="-413512" algn="l" rtl="0">
              <a:lnSpc>
                <a:spcPct val="80000"/>
              </a:lnSpc>
              <a:spcBef>
                <a:spcPts val="0"/>
              </a:spcBef>
              <a:spcAft>
                <a:spcPts val="0"/>
              </a:spcAft>
              <a:buSzPts val="2912"/>
              <a:buChar char="◼"/>
            </a:pPr>
            <a:r>
              <a:rPr lang="en-US" sz="3200"/>
              <a:t>Single information hub</a:t>
            </a:r>
            <a:endParaRPr sz="3200"/>
          </a:p>
        </p:txBody>
      </p:sp>
      <p:sp>
        <p:nvSpPr>
          <p:cNvPr id="209" name="Google Shape;209;g39a47463a4f_0_44"/>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000"/>
              <a:t>4. Communication &amp; Information</a:t>
            </a:r>
            <a:endParaRPr sz="4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9a47463a4f_0_50"/>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000"/>
              <a:t>5. Social Connection</a:t>
            </a:r>
            <a:endParaRPr sz="4000"/>
          </a:p>
        </p:txBody>
      </p:sp>
      <p:sp>
        <p:nvSpPr>
          <p:cNvPr id="216" name="Google Shape;216;g39a47463a4f_0_50"/>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SzPts val="3312"/>
              <a:buNone/>
            </a:pPr>
            <a:r>
              <a:rPr lang="en-US" sz="3200"/>
              <a:t>Expand opportunities for:</a:t>
            </a:r>
            <a:endParaRPr sz="3200"/>
          </a:p>
          <a:p>
            <a:pPr marL="457200" lvl="0" indent="-413512" algn="l" rtl="0">
              <a:lnSpc>
                <a:spcPct val="100000"/>
              </a:lnSpc>
              <a:spcBef>
                <a:spcPts val="0"/>
              </a:spcBef>
              <a:spcAft>
                <a:spcPts val="0"/>
              </a:spcAft>
              <a:buSzPts val="2912"/>
              <a:buChar char="◼"/>
            </a:pPr>
            <a:r>
              <a:rPr lang="en-US" sz="3200"/>
              <a:t>Recreation</a:t>
            </a:r>
            <a:endParaRPr sz="3200"/>
          </a:p>
          <a:p>
            <a:pPr marL="457200" lvl="0" indent="-413512" algn="l" rtl="0">
              <a:lnSpc>
                <a:spcPct val="100000"/>
              </a:lnSpc>
              <a:spcBef>
                <a:spcPts val="0"/>
              </a:spcBef>
              <a:spcAft>
                <a:spcPts val="0"/>
              </a:spcAft>
              <a:buSzPts val="2912"/>
              <a:buChar char="◼"/>
            </a:pPr>
            <a:r>
              <a:rPr lang="en-US" sz="3200"/>
              <a:t>Wellness</a:t>
            </a:r>
            <a:endParaRPr sz="3200"/>
          </a:p>
          <a:p>
            <a:pPr marL="457200" lvl="0" indent="-413512" algn="l" rtl="0">
              <a:lnSpc>
                <a:spcPct val="100000"/>
              </a:lnSpc>
              <a:spcBef>
                <a:spcPts val="0"/>
              </a:spcBef>
              <a:spcAft>
                <a:spcPts val="0"/>
              </a:spcAft>
              <a:buSzPts val="2912"/>
              <a:buChar char="◼"/>
            </a:pPr>
            <a:r>
              <a:rPr lang="en-US" sz="3200"/>
              <a:t>Walking groups</a:t>
            </a:r>
            <a:endParaRPr sz="3200"/>
          </a:p>
          <a:p>
            <a:pPr marL="457200" lvl="0" indent="-413512" algn="l" rtl="0">
              <a:lnSpc>
                <a:spcPct val="100000"/>
              </a:lnSpc>
              <a:spcBef>
                <a:spcPts val="0"/>
              </a:spcBef>
              <a:spcAft>
                <a:spcPts val="0"/>
              </a:spcAft>
              <a:buSzPts val="2912"/>
              <a:buChar char="◼"/>
            </a:pPr>
            <a:r>
              <a:rPr lang="en-US" sz="3200"/>
              <a:t>Educational programming</a:t>
            </a:r>
            <a:endParaRPr sz="3200"/>
          </a:p>
          <a:p>
            <a:pPr marL="457200" lvl="0" indent="-413512" algn="l" rtl="0">
              <a:lnSpc>
                <a:spcPct val="100000"/>
              </a:lnSpc>
              <a:spcBef>
                <a:spcPts val="0"/>
              </a:spcBef>
              <a:spcAft>
                <a:spcPts val="0"/>
              </a:spcAft>
              <a:buSzPts val="2912"/>
              <a:buChar char="◼"/>
            </a:pPr>
            <a:r>
              <a:rPr lang="en-US" sz="3200"/>
              <a:t>Volunteer opportunities</a:t>
            </a:r>
            <a:endParaRPr sz="3200"/>
          </a:p>
          <a:p>
            <a:pPr marL="457200" lvl="0" indent="-413512" algn="l" rtl="0">
              <a:lnSpc>
                <a:spcPct val="100000"/>
              </a:lnSpc>
              <a:spcBef>
                <a:spcPts val="0"/>
              </a:spcBef>
              <a:spcAft>
                <a:spcPts val="0"/>
              </a:spcAft>
              <a:buSzPts val="2912"/>
              <a:buChar char="◼"/>
            </a:pPr>
            <a:r>
              <a:rPr lang="en-US" sz="3200"/>
              <a:t>Intergenerational activities</a:t>
            </a:r>
            <a:endParaRPr sz="3200"/>
          </a:p>
          <a:p>
            <a:pPr marL="457200" lvl="0" indent="-413512" algn="l" rtl="0">
              <a:lnSpc>
                <a:spcPct val="100000"/>
              </a:lnSpc>
              <a:spcBef>
                <a:spcPts val="0"/>
              </a:spcBef>
              <a:spcAft>
                <a:spcPts val="0"/>
              </a:spcAft>
              <a:buSzPts val="2912"/>
              <a:buChar char="◼"/>
            </a:pPr>
            <a:r>
              <a:rPr lang="en-US" sz="3200"/>
              <a:t>Municipal committee participation</a:t>
            </a:r>
            <a:endParaRPr sz="3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3f32e3cff47_1_0"/>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000"/>
              <a:t>Looking Forward: Priority Actions</a:t>
            </a:r>
            <a:endParaRPr sz="4000"/>
          </a:p>
        </p:txBody>
      </p:sp>
      <p:sp>
        <p:nvSpPr>
          <p:cNvPr id="223" name="Google Shape;223;g3f32e3cff47_1_0"/>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Autofit/>
          </a:bodyPr>
          <a:lstStyle/>
          <a:p>
            <a:pPr marL="457200" lvl="0" indent="-405130" algn="l" rtl="0">
              <a:lnSpc>
                <a:spcPct val="80000"/>
              </a:lnSpc>
              <a:spcBef>
                <a:spcPts val="0"/>
              </a:spcBef>
              <a:spcAft>
                <a:spcPts val="0"/>
              </a:spcAft>
              <a:buSzPts val="2780"/>
              <a:buAutoNum type="arabicPeriod"/>
            </a:pPr>
            <a:r>
              <a:rPr lang="en-US" sz="2780"/>
              <a:t>Establish the Verona Age-Friendly Sub-Committee of MIAAC.</a:t>
            </a:r>
            <a:endParaRPr sz="2780"/>
          </a:p>
          <a:p>
            <a:pPr marL="457200" lvl="0" indent="-405130" algn="l" rtl="0">
              <a:lnSpc>
                <a:spcPct val="80000"/>
              </a:lnSpc>
              <a:spcBef>
                <a:spcPts val="0"/>
              </a:spcBef>
              <a:spcAft>
                <a:spcPts val="0"/>
              </a:spcAft>
              <a:buSzPts val="2780"/>
              <a:buAutoNum type="arabicPeriod"/>
            </a:pPr>
            <a:r>
              <a:rPr lang="en-US" sz="2780"/>
              <a:t>Conduct a housing and downsizing assessment.</a:t>
            </a:r>
            <a:endParaRPr sz="2780"/>
          </a:p>
          <a:p>
            <a:pPr marL="457200" lvl="0" indent="-405130" algn="l" rtl="0">
              <a:lnSpc>
                <a:spcPct val="80000"/>
              </a:lnSpc>
              <a:spcBef>
                <a:spcPts val="0"/>
              </a:spcBef>
              <a:spcAft>
                <a:spcPts val="0"/>
              </a:spcAft>
              <a:buSzPts val="2780"/>
              <a:buAutoNum type="arabicPeriod"/>
            </a:pPr>
            <a:r>
              <a:rPr lang="en-US" sz="2780"/>
              <a:t>Launch a home maintenance and snow assistance program.</a:t>
            </a:r>
            <a:endParaRPr sz="2780"/>
          </a:p>
          <a:p>
            <a:pPr marL="457200" lvl="0" indent="-405130" algn="l" rtl="0">
              <a:lnSpc>
                <a:spcPct val="80000"/>
              </a:lnSpc>
              <a:spcBef>
                <a:spcPts val="0"/>
              </a:spcBef>
              <a:spcAft>
                <a:spcPts val="0"/>
              </a:spcAft>
              <a:buSzPts val="2780"/>
              <a:buAutoNum type="arabicPeriod"/>
            </a:pPr>
            <a:r>
              <a:rPr lang="en-US" sz="2780"/>
              <a:t>Conduct a ridership audit and improve Senior Bus and Medical Transport Vehicle services.</a:t>
            </a:r>
            <a:endParaRPr sz="2780"/>
          </a:p>
          <a:p>
            <a:pPr marL="457200" lvl="0" indent="-405130" algn="l" rtl="0">
              <a:lnSpc>
                <a:spcPct val="80000"/>
              </a:lnSpc>
              <a:spcBef>
                <a:spcPts val="0"/>
              </a:spcBef>
              <a:spcAft>
                <a:spcPts val="0"/>
              </a:spcAft>
              <a:buSzPts val="2780"/>
              <a:buAutoNum type="arabicPeriod"/>
            </a:pPr>
            <a:r>
              <a:rPr lang="en-US" sz="2780"/>
              <a:t>Conduct a community walkability and pedestrian safety audit.</a:t>
            </a:r>
            <a:endParaRPr sz="2780"/>
          </a:p>
          <a:p>
            <a:pPr marL="457200" lvl="0" indent="-405130" algn="l" rtl="0">
              <a:lnSpc>
                <a:spcPct val="80000"/>
              </a:lnSpc>
              <a:spcBef>
                <a:spcPts val="0"/>
              </a:spcBef>
              <a:spcAft>
                <a:spcPts val="0"/>
              </a:spcAft>
              <a:buSzPts val="2780"/>
              <a:buAutoNum type="arabicPeriod"/>
            </a:pPr>
            <a:r>
              <a:rPr lang="en-US" sz="2780"/>
              <a:t>Create a centralized senior information hub and resource guide.</a:t>
            </a:r>
            <a:endParaRPr sz="2780"/>
          </a:p>
          <a:p>
            <a:pPr marL="457200" lvl="0" indent="-405130" algn="l" rtl="0">
              <a:lnSpc>
                <a:spcPct val="80000"/>
              </a:lnSpc>
              <a:spcBef>
                <a:spcPts val="0"/>
              </a:spcBef>
              <a:spcAft>
                <a:spcPts val="0"/>
              </a:spcAft>
              <a:buSzPts val="2780"/>
              <a:buAutoNum type="arabicPeriod"/>
            </a:pPr>
            <a:r>
              <a:rPr lang="en-US" sz="2780"/>
              <a:t>Expand recreation, wellness, and social programming.</a:t>
            </a:r>
            <a:endParaRPr sz="2780"/>
          </a:p>
          <a:p>
            <a:pPr marL="457200" lvl="0" indent="-405130" algn="l" rtl="0">
              <a:lnSpc>
                <a:spcPct val="80000"/>
              </a:lnSpc>
              <a:spcBef>
                <a:spcPts val="0"/>
              </a:spcBef>
              <a:spcAft>
                <a:spcPts val="0"/>
              </a:spcAft>
              <a:buSzPts val="2780"/>
              <a:buAutoNum type="arabicPeriod"/>
            </a:pPr>
            <a:r>
              <a:rPr lang="en-US" sz="2780"/>
              <a:t>Improve and publicize pathways to volunteer and civic engagement.</a:t>
            </a:r>
            <a:endParaRPr sz="2780"/>
          </a:p>
          <a:p>
            <a:pPr marL="457200" lvl="0" indent="-405130" algn="l" rtl="0">
              <a:lnSpc>
                <a:spcPct val="80000"/>
              </a:lnSpc>
              <a:spcBef>
                <a:spcPts val="0"/>
              </a:spcBef>
              <a:spcAft>
                <a:spcPts val="0"/>
              </a:spcAft>
              <a:buSzPts val="2780"/>
              <a:buAutoNum type="arabicPeriod"/>
            </a:pPr>
            <a:r>
              <a:rPr lang="en-US" sz="2780"/>
              <a:t>Increase outreach regarding tax relief and financial assistance programs.</a:t>
            </a:r>
            <a:endParaRPr sz="2780"/>
          </a:p>
          <a:p>
            <a:pPr marL="457200" lvl="0" indent="-405130" algn="l" rtl="0">
              <a:lnSpc>
                <a:spcPct val="80000"/>
              </a:lnSpc>
              <a:spcBef>
                <a:spcPts val="0"/>
              </a:spcBef>
              <a:spcAft>
                <a:spcPts val="0"/>
              </a:spcAft>
              <a:buSzPts val="2780"/>
              <a:buAutoNum type="arabicPeriod"/>
            </a:pPr>
            <a:r>
              <a:rPr lang="en-US" sz="2780"/>
              <a:t>Create an annual Age-Friendly Verona Progress Report.</a:t>
            </a:r>
            <a:endParaRPr sz="278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g364cd560372_0_121"/>
          <p:cNvPicPr preferRelativeResize="0"/>
          <p:nvPr/>
        </p:nvPicPr>
        <p:blipFill rotWithShape="1">
          <a:blip r:embed="rId3">
            <a:alphaModFix/>
          </a:blip>
          <a:srcRect l="23883" r="35750"/>
          <a:stretch/>
        </p:blipFill>
        <p:spPr>
          <a:xfrm>
            <a:off x="-172267" y="-104"/>
            <a:ext cx="3180436" cy="6858006"/>
          </a:xfrm>
          <a:prstGeom prst="rect">
            <a:avLst/>
          </a:prstGeom>
          <a:noFill/>
          <a:ln>
            <a:noFill/>
          </a:ln>
        </p:spPr>
      </p:pic>
      <p:pic>
        <p:nvPicPr>
          <p:cNvPr id="115" name="Google Shape;115;g364cd560372_0_121"/>
          <p:cNvPicPr preferRelativeResize="0"/>
          <p:nvPr/>
        </p:nvPicPr>
        <p:blipFill rotWithShape="1">
          <a:blip r:embed="rId4">
            <a:alphaModFix/>
          </a:blip>
          <a:srcRect l="56914" t="1109" r="8301" b="-127"/>
          <a:stretch/>
        </p:blipFill>
        <p:spPr>
          <a:xfrm>
            <a:off x="9183967" y="-100"/>
            <a:ext cx="3180433" cy="6857999"/>
          </a:xfrm>
          <a:prstGeom prst="rect">
            <a:avLst/>
          </a:prstGeom>
          <a:noFill/>
          <a:ln>
            <a:noFill/>
          </a:ln>
        </p:spPr>
      </p:pic>
      <p:pic>
        <p:nvPicPr>
          <p:cNvPr id="116" name="Google Shape;116;g364cd560372_0_121"/>
          <p:cNvPicPr preferRelativeResize="0"/>
          <p:nvPr/>
        </p:nvPicPr>
        <p:blipFill rotWithShape="1">
          <a:blip r:embed="rId5">
            <a:alphaModFix/>
          </a:blip>
          <a:srcRect l="36627" r="16822"/>
          <a:stretch/>
        </p:blipFill>
        <p:spPr>
          <a:xfrm>
            <a:off x="3059000" y="-100"/>
            <a:ext cx="3008102" cy="6857999"/>
          </a:xfrm>
          <a:prstGeom prst="rect">
            <a:avLst/>
          </a:prstGeom>
          <a:noFill/>
          <a:ln>
            <a:noFill/>
          </a:ln>
        </p:spPr>
      </p:pic>
      <p:pic>
        <p:nvPicPr>
          <p:cNvPr id="117" name="Google Shape;117;g364cd560372_0_121"/>
          <p:cNvPicPr preferRelativeResize="0"/>
          <p:nvPr/>
        </p:nvPicPr>
        <p:blipFill rotWithShape="1">
          <a:blip r:embed="rId6">
            <a:alphaModFix/>
          </a:blip>
          <a:srcRect l="39864" r="25595" b="1116"/>
          <a:stretch/>
        </p:blipFill>
        <p:spPr>
          <a:xfrm>
            <a:off x="6121500" y="-100"/>
            <a:ext cx="3008067" cy="6858001"/>
          </a:xfrm>
          <a:prstGeom prst="rect">
            <a:avLst/>
          </a:prstGeom>
          <a:noFill/>
          <a:ln>
            <a:noFill/>
          </a:ln>
        </p:spPr>
      </p:pic>
      <p:sp>
        <p:nvSpPr>
          <p:cNvPr id="118" name="Google Shape;118;g364cd560372_0_121"/>
          <p:cNvSpPr/>
          <p:nvPr/>
        </p:nvSpPr>
        <p:spPr>
          <a:xfrm>
            <a:off x="-172267" y="0"/>
            <a:ext cx="12536700" cy="6858000"/>
          </a:xfrm>
          <a:prstGeom prst="rect">
            <a:avLst/>
          </a:prstGeom>
          <a:solidFill>
            <a:srgbClr val="FFFFFF">
              <a:alpha val="3254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 name="Google Shape;119;g364cd560372_0_121" descr="C:\Users\gbrune\Desktop\NJF_LOGO_F2.jpg"/>
          <p:cNvPicPr preferRelativeResize="0"/>
          <p:nvPr/>
        </p:nvPicPr>
        <p:blipFill rotWithShape="1">
          <a:blip r:embed="rId7">
            <a:alphaModFix/>
          </a:blip>
          <a:srcRect/>
          <a:stretch/>
        </p:blipFill>
        <p:spPr>
          <a:xfrm>
            <a:off x="4624935" y="2427667"/>
            <a:ext cx="2942269" cy="23740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fade">
                                      <p:cBhvr>
                                        <p:cTn id="11" dur="1000"/>
                                        <p:tgtEl>
                                          <p:spTgt spid="11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1000"/>
                                        <p:tgtEl>
                                          <p:spTgt spid="11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5"/>
                                        </p:tgtEl>
                                        <p:attrNameLst>
                                          <p:attrName>style.visibility</p:attrName>
                                        </p:attrNameLst>
                                      </p:cBhvr>
                                      <p:to>
                                        <p:strVal val="visible"/>
                                      </p:to>
                                    </p:set>
                                    <p:animEffect transition="in" filter="fade">
                                      <p:cBhvr>
                                        <p:cTn id="19"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f328094eb1_0_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3800"/>
              <a:t>NJDHS Age-Friendly Community Grant</a:t>
            </a:r>
            <a:endParaRPr sz="3800"/>
          </a:p>
        </p:txBody>
      </p:sp>
      <p:sp>
        <p:nvSpPr>
          <p:cNvPr id="126" name="Google Shape;126;g3f328094eb1_0_6"/>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p>
            <a:pPr marL="457200" lvl="0" indent="-381000" algn="l" rtl="0">
              <a:lnSpc>
                <a:spcPct val="100000"/>
              </a:lnSpc>
              <a:spcBef>
                <a:spcPts val="720"/>
              </a:spcBef>
              <a:spcAft>
                <a:spcPts val="0"/>
              </a:spcAft>
              <a:buSzPts val="2400"/>
              <a:buChar char="◼"/>
            </a:pPr>
            <a:r>
              <a:rPr lang="en-US" sz="2400"/>
              <a:t>Awarded March, 2025</a:t>
            </a:r>
            <a:endParaRPr sz="2400"/>
          </a:p>
          <a:p>
            <a:pPr marL="457200" lvl="0" indent="-381000" algn="l" rtl="0">
              <a:lnSpc>
                <a:spcPct val="100000"/>
              </a:lnSpc>
              <a:spcBef>
                <a:spcPts val="0"/>
              </a:spcBef>
              <a:spcAft>
                <a:spcPts val="0"/>
              </a:spcAft>
              <a:buSzPts val="2400"/>
              <a:buChar char="◼"/>
            </a:pPr>
            <a:r>
              <a:rPr lang="en-US" sz="2400"/>
              <a:t>The Age-Friendly Communities grants are used to </a:t>
            </a:r>
            <a:r>
              <a:rPr lang="en-US" sz="2400" u="sng"/>
              <a:t>build community partnerships</a:t>
            </a:r>
            <a:r>
              <a:rPr lang="en-US" sz="2400"/>
              <a:t>, execute a </a:t>
            </a:r>
            <a:r>
              <a:rPr lang="en-US" sz="2400" u="sng"/>
              <a:t>community needs assessment</a:t>
            </a:r>
            <a:r>
              <a:rPr lang="en-US" sz="2400"/>
              <a:t>, create an </a:t>
            </a:r>
            <a:r>
              <a:rPr lang="en-US" sz="2400" u="sng"/>
              <a:t>action plan</a:t>
            </a:r>
            <a:r>
              <a:rPr lang="en-US" sz="2400"/>
              <a:t> to become an Age-Friendly Community, and </a:t>
            </a:r>
            <a:r>
              <a:rPr lang="en-US" sz="2400" u="sng"/>
              <a:t>enroll in the AARP Network of Age-Friendly States and Communities</a:t>
            </a:r>
            <a:r>
              <a:rPr lang="en-US" sz="2400"/>
              <a:t>.</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364cd560372_0_3"/>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sz="3500"/>
              <a:t>8 Domains of Livability</a:t>
            </a:r>
            <a:endParaRPr sz="3500"/>
          </a:p>
        </p:txBody>
      </p:sp>
      <p:pic>
        <p:nvPicPr>
          <p:cNvPr id="133" name="Google Shape;133;g364cd560372_0_3" title="domains.jpg"/>
          <p:cNvPicPr preferRelativeResize="0"/>
          <p:nvPr/>
        </p:nvPicPr>
        <p:blipFill rotWithShape="1">
          <a:blip r:embed="rId3">
            <a:alphaModFix/>
          </a:blip>
          <a:srcRect/>
          <a:stretch/>
        </p:blipFill>
        <p:spPr>
          <a:xfrm>
            <a:off x="1781125" y="1830200"/>
            <a:ext cx="8629649" cy="5027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364cd560372_0_23"/>
          <p:cNvSpPr txBox="1">
            <a:spLocks noGrp="1"/>
          </p:cNvSpPr>
          <p:nvPr>
            <p:ph type="title"/>
          </p:nvPr>
        </p:nvSpPr>
        <p:spPr>
          <a:xfrm>
            <a:off x="575894" y="729658"/>
            <a:ext cx="11029500" cy="9882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SzPts val="1800"/>
              <a:buNone/>
            </a:pPr>
            <a:r>
              <a:rPr lang="en-US" sz="3800"/>
              <a:t>Why Age-Friendly Planning Matters</a:t>
            </a:r>
            <a:endParaRPr sz="3800"/>
          </a:p>
        </p:txBody>
      </p:sp>
      <p:pic>
        <p:nvPicPr>
          <p:cNvPr id="140" name="Google Shape;140;g364cd560372_0_23"/>
          <p:cNvPicPr preferRelativeResize="0"/>
          <p:nvPr/>
        </p:nvPicPr>
        <p:blipFill rotWithShape="1">
          <a:blip r:embed="rId3">
            <a:alphaModFix/>
          </a:blip>
          <a:srcRect/>
          <a:stretch/>
        </p:blipFill>
        <p:spPr>
          <a:xfrm>
            <a:off x="6420450" y="3360000"/>
            <a:ext cx="5449834" cy="3271600"/>
          </a:xfrm>
          <a:prstGeom prst="rect">
            <a:avLst/>
          </a:prstGeom>
          <a:noFill/>
          <a:ln>
            <a:noFill/>
          </a:ln>
        </p:spPr>
      </p:pic>
      <p:sp>
        <p:nvSpPr>
          <p:cNvPr id="141" name="Google Shape;141;g364cd560372_0_23"/>
          <p:cNvSpPr txBox="1"/>
          <p:nvPr/>
        </p:nvSpPr>
        <p:spPr>
          <a:xfrm>
            <a:off x="2570975" y="2013595"/>
            <a:ext cx="7147800" cy="13236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600"/>
              </a:spcBef>
              <a:spcAft>
                <a:spcPts val="0"/>
              </a:spcAft>
              <a:buClr>
                <a:srgbClr val="000000"/>
              </a:buClr>
              <a:buSzPts val="2000"/>
              <a:buFont typeface="Gill Sans"/>
              <a:buChar char="●"/>
            </a:pPr>
            <a:r>
              <a:rPr lang="en-US" sz="2000" b="0" i="0" u="none" strike="noStrike" cap="none">
                <a:solidFill>
                  <a:srgbClr val="000000"/>
                </a:solidFill>
                <a:latin typeface="Gill Sans"/>
                <a:ea typeface="Gill Sans"/>
                <a:cs typeface="Gill Sans"/>
                <a:sym typeface="Gill Sans"/>
              </a:rPr>
              <a:t>More than one in five Verona residents is age 65+</a:t>
            </a:r>
            <a:endParaRPr sz="2000" b="0" i="0" u="none" strike="noStrike" cap="none">
              <a:solidFill>
                <a:srgbClr val="000000"/>
              </a:solidFill>
              <a:latin typeface="Gill Sans"/>
              <a:ea typeface="Gill Sans"/>
              <a:cs typeface="Gill Sans"/>
              <a:sym typeface="Gill Sans"/>
            </a:endParaRPr>
          </a:p>
          <a:p>
            <a:pPr marL="457200" marR="0" lvl="0" indent="-355600" algn="l" rtl="0">
              <a:lnSpc>
                <a:spcPct val="100000"/>
              </a:lnSpc>
              <a:spcBef>
                <a:spcPts val="0"/>
              </a:spcBef>
              <a:spcAft>
                <a:spcPts val="0"/>
              </a:spcAft>
              <a:buClr>
                <a:srgbClr val="000000"/>
              </a:buClr>
              <a:buSzPts val="2000"/>
              <a:buFont typeface="Gill Sans"/>
              <a:buChar char="●"/>
            </a:pPr>
            <a:r>
              <a:rPr lang="en-US" sz="2000" b="0" i="0" u="none" strike="noStrike" cap="none">
                <a:solidFill>
                  <a:srgbClr val="000000"/>
                </a:solidFill>
                <a:latin typeface="Gill Sans"/>
                <a:ea typeface="Gill Sans"/>
                <a:cs typeface="Gill Sans"/>
                <a:sym typeface="Gill Sans"/>
              </a:rPr>
              <a:t>Population aging will continue over the coming decades</a:t>
            </a:r>
            <a:endParaRPr sz="2000" b="0" i="0" u="none" strike="noStrike" cap="none">
              <a:solidFill>
                <a:srgbClr val="000000"/>
              </a:solidFill>
              <a:latin typeface="Gill Sans"/>
              <a:ea typeface="Gill Sans"/>
              <a:cs typeface="Gill Sans"/>
              <a:sym typeface="Gill Sans"/>
            </a:endParaRPr>
          </a:p>
          <a:p>
            <a:pPr marL="457200" marR="0" lvl="0" indent="-355600" algn="l" rtl="0">
              <a:lnSpc>
                <a:spcPct val="100000"/>
              </a:lnSpc>
              <a:spcBef>
                <a:spcPts val="0"/>
              </a:spcBef>
              <a:spcAft>
                <a:spcPts val="0"/>
              </a:spcAft>
              <a:buClr>
                <a:srgbClr val="000000"/>
              </a:buClr>
              <a:buSzPts val="2000"/>
              <a:buFont typeface="Gill Sans"/>
              <a:buChar char="●"/>
            </a:pPr>
            <a:r>
              <a:rPr lang="en-US" sz="2000" b="0" i="0" u="none" strike="noStrike" cap="none">
                <a:solidFill>
                  <a:srgbClr val="000000"/>
                </a:solidFill>
                <a:latin typeface="Gill Sans"/>
                <a:ea typeface="Gill Sans"/>
                <a:cs typeface="Gill Sans"/>
                <a:sym typeface="Gill Sans"/>
              </a:rPr>
              <a:t>Supporting residents as they age benefits the entire community</a:t>
            </a:r>
            <a:endParaRPr sz="2000" b="0" i="0" u="none" strike="noStrike" cap="none">
              <a:solidFill>
                <a:srgbClr val="000000"/>
              </a:solidFill>
              <a:latin typeface="Gill Sans"/>
              <a:ea typeface="Gill Sans"/>
              <a:cs typeface="Gill Sans"/>
              <a:sym typeface="Gill Sans"/>
            </a:endParaRPr>
          </a:p>
          <a:p>
            <a:pPr marL="457200" marR="0" lvl="0" indent="-355600" algn="l" rtl="0">
              <a:lnSpc>
                <a:spcPct val="100000"/>
              </a:lnSpc>
              <a:spcBef>
                <a:spcPts val="0"/>
              </a:spcBef>
              <a:spcAft>
                <a:spcPts val="0"/>
              </a:spcAft>
              <a:buClr>
                <a:srgbClr val="000000"/>
              </a:buClr>
              <a:buSzPts val="2000"/>
              <a:buFont typeface="Gill Sans"/>
              <a:buChar char="●"/>
            </a:pPr>
            <a:r>
              <a:rPr lang="en-US" sz="2000" b="0" i="0" u="none" strike="noStrike" cap="none">
                <a:solidFill>
                  <a:srgbClr val="000000"/>
                </a:solidFill>
                <a:latin typeface="Gill Sans"/>
                <a:ea typeface="Gill Sans"/>
                <a:cs typeface="Gill Sans"/>
                <a:sym typeface="Gill Sans"/>
              </a:rPr>
              <a:t>Goal: help residents remain healthy, independent, and engaged</a:t>
            </a:r>
            <a:endParaRPr sz="2000" b="0" i="0" u="none" strike="noStrike" cap="none">
              <a:solidFill>
                <a:srgbClr val="000000"/>
              </a:solidFill>
              <a:latin typeface="Gill Sans"/>
              <a:ea typeface="Gill Sans"/>
              <a:cs typeface="Gill Sans"/>
              <a:sym typeface="Gill Sans"/>
            </a:endParaRPr>
          </a:p>
        </p:txBody>
      </p:sp>
      <p:pic>
        <p:nvPicPr>
          <p:cNvPr id="142" name="Google Shape;142;g364cd560372_0_23"/>
          <p:cNvPicPr preferRelativeResize="0"/>
          <p:nvPr/>
        </p:nvPicPr>
        <p:blipFill rotWithShape="1">
          <a:blip r:embed="rId4">
            <a:alphaModFix/>
          </a:blip>
          <a:srcRect/>
          <a:stretch/>
        </p:blipFill>
        <p:spPr>
          <a:xfrm>
            <a:off x="575900" y="3360000"/>
            <a:ext cx="5408399" cy="3271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3f328094eb1_0_3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000"/>
              <a:t>Project Overview</a:t>
            </a:r>
            <a:endParaRPr sz="4000"/>
          </a:p>
        </p:txBody>
      </p:sp>
      <p:sp>
        <p:nvSpPr>
          <p:cNvPr id="149" name="Google Shape;149;g3f328094eb1_0_36"/>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720"/>
              </a:spcBef>
              <a:spcAft>
                <a:spcPts val="0"/>
              </a:spcAft>
              <a:buSzPts val="770"/>
              <a:buNone/>
            </a:pPr>
            <a:r>
              <a:rPr lang="en-US" sz="2080" b="1"/>
              <a:t>Phase 1: Community Engagement &amp; Capacity Building</a:t>
            </a:r>
            <a:endParaRPr sz="2080" b="1"/>
          </a:p>
          <a:p>
            <a:pPr marL="0" lvl="0" indent="0" algn="l" rtl="0">
              <a:lnSpc>
                <a:spcPct val="80000"/>
              </a:lnSpc>
              <a:spcBef>
                <a:spcPts val="720"/>
              </a:spcBef>
              <a:spcAft>
                <a:spcPts val="0"/>
              </a:spcAft>
              <a:buSzPts val="770"/>
              <a:buNone/>
            </a:pPr>
            <a:r>
              <a:rPr lang="en-US" sz="2080"/>
              <a:t>Completed:</a:t>
            </a:r>
            <a:endParaRPr sz="2080"/>
          </a:p>
          <a:p>
            <a:pPr marL="457200" lvl="0" indent="-360680" algn="l" rtl="0">
              <a:lnSpc>
                <a:spcPct val="80000"/>
              </a:lnSpc>
              <a:spcBef>
                <a:spcPts val="720"/>
              </a:spcBef>
              <a:spcAft>
                <a:spcPts val="0"/>
              </a:spcAft>
              <a:buSzPts val="2080"/>
              <a:buChar char="◼"/>
            </a:pPr>
            <a:r>
              <a:rPr lang="en-US" sz="2080"/>
              <a:t>Leadership Team</a:t>
            </a:r>
            <a:endParaRPr sz="2080"/>
          </a:p>
          <a:p>
            <a:pPr marL="457200" lvl="0" indent="-360680" algn="l" rtl="0">
              <a:lnSpc>
                <a:spcPct val="80000"/>
              </a:lnSpc>
              <a:spcBef>
                <a:spcPts val="0"/>
              </a:spcBef>
              <a:spcAft>
                <a:spcPts val="0"/>
              </a:spcAft>
              <a:buSzPts val="2080"/>
              <a:buChar char="◼"/>
            </a:pPr>
            <a:r>
              <a:rPr lang="en-US" sz="2080"/>
              <a:t>Community Needs Assessment</a:t>
            </a:r>
            <a:endParaRPr sz="2080"/>
          </a:p>
          <a:p>
            <a:pPr marL="457200" lvl="0" indent="-360680" algn="l" rtl="0">
              <a:lnSpc>
                <a:spcPct val="80000"/>
              </a:lnSpc>
              <a:spcBef>
                <a:spcPts val="0"/>
              </a:spcBef>
              <a:spcAft>
                <a:spcPts val="0"/>
              </a:spcAft>
              <a:buSzPts val="2080"/>
              <a:buChar char="◼"/>
            </a:pPr>
            <a:r>
              <a:rPr lang="en-US" sz="2080"/>
              <a:t>278 survey responses</a:t>
            </a:r>
            <a:endParaRPr sz="2080"/>
          </a:p>
          <a:p>
            <a:pPr marL="457200" lvl="0" indent="-360680" algn="l" rtl="0">
              <a:lnSpc>
                <a:spcPct val="80000"/>
              </a:lnSpc>
              <a:spcBef>
                <a:spcPts val="0"/>
              </a:spcBef>
              <a:spcAft>
                <a:spcPts val="0"/>
              </a:spcAft>
              <a:buSzPts val="2080"/>
              <a:buChar char="◼"/>
            </a:pPr>
            <a:r>
              <a:rPr lang="en-US" sz="2080"/>
              <a:t>Focus groups</a:t>
            </a:r>
            <a:endParaRPr sz="2080"/>
          </a:p>
          <a:p>
            <a:pPr marL="457200" lvl="0" indent="-360680" algn="l" rtl="0">
              <a:lnSpc>
                <a:spcPct val="80000"/>
              </a:lnSpc>
              <a:spcBef>
                <a:spcPts val="0"/>
              </a:spcBef>
              <a:spcAft>
                <a:spcPts val="0"/>
              </a:spcAft>
              <a:buSzPts val="2080"/>
              <a:buChar char="◼"/>
            </a:pPr>
            <a:r>
              <a:rPr lang="en-US" sz="2080"/>
              <a:t>Community interviews</a:t>
            </a:r>
            <a:endParaRPr sz="2080"/>
          </a:p>
          <a:p>
            <a:pPr marL="457200" lvl="0" indent="-360680" algn="l" rtl="0">
              <a:lnSpc>
                <a:spcPct val="80000"/>
              </a:lnSpc>
              <a:spcBef>
                <a:spcPts val="0"/>
              </a:spcBef>
              <a:spcAft>
                <a:spcPts val="0"/>
              </a:spcAft>
              <a:buSzPts val="2080"/>
              <a:buChar char="◼"/>
            </a:pPr>
            <a:r>
              <a:rPr lang="en-US" sz="2080"/>
              <a:t>Final Action Plan</a:t>
            </a:r>
            <a:endParaRPr sz="2080"/>
          </a:p>
          <a:p>
            <a:pPr marL="0" lvl="0" indent="0" algn="l" rtl="0">
              <a:lnSpc>
                <a:spcPct val="80000"/>
              </a:lnSpc>
              <a:spcBef>
                <a:spcPts val="720"/>
              </a:spcBef>
              <a:spcAft>
                <a:spcPts val="0"/>
              </a:spcAft>
              <a:buSzPts val="770"/>
              <a:buNone/>
            </a:pPr>
            <a:endParaRPr sz="2080"/>
          </a:p>
          <a:p>
            <a:pPr marL="0" lvl="0" indent="0" algn="l" rtl="0">
              <a:lnSpc>
                <a:spcPct val="80000"/>
              </a:lnSpc>
              <a:spcBef>
                <a:spcPts val="720"/>
              </a:spcBef>
              <a:spcAft>
                <a:spcPts val="0"/>
              </a:spcAft>
              <a:buSzPts val="770"/>
              <a:buNone/>
            </a:pPr>
            <a:r>
              <a:rPr lang="en-US" sz="2080" b="1"/>
              <a:t>Phase 2: Implementation</a:t>
            </a:r>
            <a:endParaRPr sz="2080" b="1"/>
          </a:p>
          <a:p>
            <a:pPr marL="457200" lvl="0" indent="-360680" algn="l" rtl="0">
              <a:lnSpc>
                <a:spcPct val="80000"/>
              </a:lnSpc>
              <a:spcBef>
                <a:spcPts val="720"/>
              </a:spcBef>
              <a:spcAft>
                <a:spcPts val="0"/>
              </a:spcAft>
              <a:buSzPts val="2080"/>
              <a:buChar char="◼"/>
            </a:pPr>
            <a:r>
              <a:rPr lang="en-US" sz="2080"/>
              <a:t>Annual progress reporting</a:t>
            </a:r>
            <a:endParaRPr sz="2080"/>
          </a:p>
          <a:p>
            <a:pPr marL="457200" lvl="0" indent="-360680" algn="l" rtl="0">
              <a:lnSpc>
                <a:spcPct val="80000"/>
              </a:lnSpc>
              <a:spcBef>
                <a:spcPts val="0"/>
              </a:spcBef>
              <a:spcAft>
                <a:spcPts val="0"/>
              </a:spcAft>
              <a:buSzPts val="2080"/>
              <a:buChar char="◼"/>
            </a:pPr>
            <a:r>
              <a:rPr lang="en-US" sz="2080"/>
              <a:t>Committee oversight</a:t>
            </a:r>
            <a:endParaRPr sz="2080"/>
          </a:p>
          <a:p>
            <a:pPr marL="457200" lvl="0" indent="-360680" algn="l" rtl="0">
              <a:lnSpc>
                <a:spcPct val="80000"/>
              </a:lnSpc>
              <a:spcBef>
                <a:spcPts val="0"/>
              </a:spcBef>
              <a:spcAft>
                <a:spcPts val="0"/>
              </a:spcAft>
              <a:buSzPts val="2080"/>
              <a:buChar char="◼"/>
            </a:pPr>
            <a:r>
              <a:rPr lang="en-US" sz="2080"/>
              <a:t>Continuous evaluation</a:t>
            </a:r>
            <a:endParaRPr sz="2080"/>
          </a:p>
          <a:p>
            <a:pPr marL="457200" lvl="0" indent="-360680" algn="l" rtl="0">
              <a:lnSpc>
                <a:spcPct val="80000"/>
              </a:lnSpc>
              <a:spcBef>
                <a:spcPts val="0"/>
              </a:spcBef>
              <a:spcAft>
                <a:spcPts val="0"/>
              </a:spcAft>
              <a:buSzPts val="2080"/>
              <a:buChar char="◼"/>
            </a:pPr>
            <a:r>
              <a:rPr lang="en-US" sz="2080"/>
              <a:t>Partnerships</a:t>
            </a:r>
            <a:endParaRPr sz="2080"/>
          </a:p>
        </p:txBody>
      </p:sp>
      <p:pic>
        <p:nvPicPr>
          <p:cNvPr id="150" name="Google Shape;150;g3f328094eb1_0_36"/>
          <p:cNvPicPr preferRelativeResize="0"/>
          <p:nvPr/>
        </p:nvPicPr>
        <p:blipFill rotWithShape="1">
          <a:blip r:embed="rId3">
            <a:alphaModFix/>
          </a:blip>
          <a:srcRect/>
          <a:stretch/>
        </p:blipFill>
        <p:spPr>
          <a:xfrm>
            <a:off x="8100161" y="1811600"/>
            <a:ext cx="3364275" cy="50464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2"/>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sz="4000"/>
              <a:t>Community Survey</a:t>
            </a:r>
            <a:endParaRPr sz="4000"/>
          </a:p>
        </p:txBody>
      </p:sp>
      <p:sp>
        <p:nvSpPr>
          <p:cNvPr id="157" name="Google Shape;157;p12"/>
          <p:cNvSpPr txBox="1">
            <a:spLocks noGrp="1"/>
          </p:cNvSpPr>
          <p:nvPr>
            <p:ph type="body" idx="1"/>
          </p:nvPr>
        </p:nvSpPr>
        <p:spPr>
          <a:xfrm>
            <a:off x="581197" y="2180500"/>
            <a:ext cx="7188000" cy="367830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3312"/>
              <a:buChar char="◼"/>
            </a:pPr>
            <a:r>
              <a:rPr lang="en-US" u="sng"/>
              <a:t>278 total responses</a:t>
            </a:r>
            <a:endParaRPr u="sng"/>
          </a:p>
          <a:p>
            <a:pPr marL="914400" lvl="1" indent="-415544" algn="l" rtl="0">
              <a:lnSpc>
                <a:spcPct val="100000"/>
              </a:lnSpc>
              <a:spcBef>
                <a:spcPts val="0"/>
              </a:spcBef>
              <a:spcAft>
                <a:spcPts val="0"/>
              </a:spcAft>
              <a:buSzPts val="2944"/>
              <a:buChar char="◼"/>
            </a:pPr>
            <a:r>
              <a:rPr lang="en-US"/>
              <a:t>248 digital (SurveyMonkey)</a:t>
            </a:r>
            <a:endParaRPr/>
          </a:p>
          <a:p>
            <a:pPr marL="914400" lvl="1" indent="-415544" algn="l" rtl="0">
              <a:lnSpc>
                <a:spcPct val="100000"/>
              </a:lnSpc>
              <a:spcBef>
                <a:spcPts val="0"/>
              </a:spcBef>
              <a:spcAft>
                <a:spcPts val="0"/>
              </a:spcAft>
              <a:buSzPts val="2944"/>
              <a:buChar char="◼"/>
            </a:pPr>
            <a:r>
              <a:rPr lang="en-US"/>
              <a:t>30 paper</a:t>
            </a:r>
            <a:endParaRPr/>
          </a:p>
          <a:p>
            <a:pPr marL="914400" lvl="1" indent="-415544" algn="l" rtl="0">
              <a:lnSpc>
                <a:spcPct val="100000"/>
              </a:lnSpc>
              <a:spcBef>
                <a:spcPts val="0"/>
              </a:spcBef>
              <a:spcAft>
                <a:spcPts val="0"/>
              </a:spcAft>
              <a:buSzPts val="2944"/>
              <a:buChar char="◼"/>
            </a:pPr>
            <a:r>
              <a:rPr lang="en-US"/>
              <a:t>Over our goal of 200</a:t>
            </a:r>
            <a:endParaRPr/>
          </a:p>
          <a:p>
            <a:pPr marL="306000" lvl="0" indent="-306000" algn="l" rtl="0">
              <a:lnSpc>
                <a:spcPct val="100000"/>
              </a:lnSpc>
              <a:spcBef>
                <a:spcPts val="0"/>
              </a:spcBef>
              <a:spcAft>
                <a:spcPts val="0"/>
              </a:spcAft>
              <a:buSzPts val="3312"/>
              <a:buChar char="◼"/>
            </a:pPr>
            <a:r>
              <a:rPr lang="en-US"/>
              <a:t>Effective outreach strategy</a:t>
            </a:r>
            <a:endParaRPr/>
          </a:p>
          <a:p>
            <a:pPr marL="914400" lvl="1" indent="-415544" algn="l" rtl="0">
              <a:lnSpc>
                <a:spcPct val="100000"/>
              </a:lnSpc>
              <a:spcBef>
                <a:spcPts val="0"/>
              </a:spcBef>
              <a:spcAft>
                <a:spcPts val="0"/>
              </a:spcAft>
              <a:buSzPts val="2944"/>
              <a:buChar char="◼"/>
            </a:pPr>
            <a:r>
              <a:rPr lang="en-US"/>
              <a:t>Mailers, social media, community events, e-newsletter</a:t>
            </a:r>
            <a:endParaRPr/>
          </a:p>
        </p:txBody>
      </p:sp>
      <p:pic>
        <p:nvPicPr>
          <p:cNvPr id="158" name="Google Shape;158;p12" title="Copy of Copy of IMG_4660.HEIC"/>
          <p:cNvPicPr preferRelativeResize="0"/>
          <p:nvPr/>
        </p:nvPicPr>
        <p:blipFill rotWithShape="1">
          <a:blip r:embed="rId3">
            <a:alphaModFix/>
          </a:blip>
          <a:srcRect/>
          <a:stretch/>
        </p:blipFill>
        <p:spPr>
          <a:xfrm>
            <a:off x="7874150" y="1963450"/>
            <a:ext cx="3533126" cy="4710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sz="4000"/>
              <a:t>Focus Groups</a:t>
            </a:r>
            <a:endParaRPr sz="4000"/>
          </a:p>
        </p:txBody>
      </p:sp>
      <p:sp>
        <p:nvSpPr>
          <p:cNvPr id="165" name="Google Shape;165;p7"/>
          <p:cNvSpPr txBox="1">
            <a:spLocks noGrp="1"/>
          </p:cNvSpPr>
          <p:nvPr>
            <p:ph type="body" idx="2"/>
          </p:nvPr>
        </p:nvSpPr>
        <p:spPr>
          <a:xfrm>
            <a:off x="581191" y="2228000"/>
            <a:ext cx="11029500" cy="3633000"/>
          </a:xfrm>
          <a:prstGeom prst="rect">
            <a:avLst/>
          </a:prstGeom>
          <a:noFill/>
          <a:ln>
            <a:noFill/>
          </a:ln>
        </p:spPr>
        <p:txBody>
          <a:bodyPr spcFirstLastPara="1" wrap="square" lIns="91425" tIns="45700" rIns="91425" bIns="45700" anchor="ctr" anchorCtr="0">
            <a:normAutofit fontScale="92500" lnSpcReduction="20000"/>
          </a:bodyPr>
          <a:lstStyle/>
          <a:p>
            <a:pPr marL="306000" lvl="0" indent="-306000" algn="l" rtl="0">
              <a:lnSpc>
                <a:spcPct val="100000"/>
              </a:lnSpc>
              <a:spcBef>
                <a:spcPts val="1158"/>
              </a:spcBef>
              <a:spcAft>
                <a:spcPts val="0"/>
              </a:spcAft>
              <a:buSzPct val="91999"/>
              <a:buChar char="◼"/>
            </a:pPr>
            <a:r>
              <a:rPr lang="en-US"/>
              <a:t>2 focus group sessions (Verona Community Center)</a:t>
            </a:r>
            <a:endParaRPr/>
          </a:p>
          <a:p>
            <a:pPr marL="457200" lvl="0" indent="-423137" algn="l" rtl="0">
              <a:lnSpc>
                <a:spcPct val="100000"/>
              </a:lnSpc>
              <a:spcBef>
                <a:spcPts val="1158"/>
              </a:spcBef>
              <a:spcAft>
                <a:spcPts val="0"/>
              </a:spcAft>
              <a:buSzPct val="92000"/>
              <a:buChar char="◼"/>
            </a:pPr>
            <a:r>
              <a:rPr lang="en-US"/>
              <a:t>Shared concerns:</a:t>
            </a:r>
            <a:endParaRPr/>
          </a:p>
          <a:p>
            <a:pPr marL="914400" lvl="1" indent="-401523" algn="l" rtl="0">
              <a:lnSpc>
                <a:spcPct val="100000"/>
              </a:lnSpc>
              <a:spcBef>
                <a:spcPts val="1158"/>
              </a:spcBef>
              <a:spcAft>
                <a:spcPts val="0"/>
              </a:spcAft>
              <a:buSzPct val="92000"/>
              <a:buChar char="◼"/>
            </a:pPr>
            <a:r>
              <a:rPr lang="en-US"/>
              <a:t>Information gaps: senior bus, library services</a:t>
            </a:r>
            <a:endParaRPr/>
          </a:p>
          <a:p>
            <a:pPr marL="914400" lvl="1" indent="-401523" algn="l" rtl="0">
              <a:lnSpc>
                <a:spcPct val="100000"/>
              </a:lnSpc>
              <a:spcBef>
                <a:spcPts val="1158"/>
              </a:spcBef>
              <a:spcAft>
                <a:spcPts val="0"/>
              </a:spcAft>
              <a:buSzPct val="92000"/>
              <a:buChar char="◼"/>
            </a:pPr>
            <a:r>
              <a:rPr lang="en-US"/>
              <a:t>Yard work (snow removal, lawn care)</a:t>
            </a:r>
            <a:endParaRPr/>
          </a:p>
          <a:p>
            <a:pPr marL="914400" lvl="1" indent="-401523" algn="l" rtl="0">
              <a:lnSpc>
                <a:spcPct val="100000"/>
              </a:lnSpc>
              <a:spcBef>
                <a:spcPts val="1158"/>
              </a:spcBef>
              <a:spcAft>
                <a:spcPts val="0"/>
              </a:spcAft>
              <a:buSzPct val="92000"/>
              <a:buChar char="◼"/>
            </a:pPr>
            <a:r>
              <a:rPr lang="en-US"/>
              <a:t>Difficulty using pay stations for parking</a:t>
            </a:r>
            <a:endParaRPr/>
          </a:p>
          <a:p>
            <a:pPr marL="914400" lvl="1" indent="-401523" algn="l" rtl="0">
              <a:lnSpc>
                <a:spcPct val="100000"/>
              </a:lnSpc>
              <a:spcBef>
                <a:spcPts val="1158"/>
              </a:spcBef>
              <a:spcAft>
                <a:spcPts val="0"/>
              </a:spcAft>
              <a:buSzPct val="92000"/>
              <a:buChar char="◼"/>
            </a:pPr>
            <a:r>
              <a:rPr lang="en-US"/>
              <a:t>Senior bus locations</a:t>
            </a:r>
            <a:endParaRPr/>
          </a:p>
          <a:p>
            <a:pPr marL="914400" lvl="1" indent="-401523" algn="l" rtl="0">
              <a:lnSpc>
                <a:spcPct val="100000"/>
              </a:lnSpc>
              <a:spcBef>
                <a:spcPts val="1158"/>
              </a:spcBef>
              <a:spcAft>
                <a:spcPts val="0"/>
              </a:spcAft>
              <a:buSzPct val="92000"/>
              <a:buChar char="◼"/>
            </a:pPr>
            <a:r>
              <a:rPr lang="en-US"/>
              <a:t>Redevelopment project units not earmarked for seniors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39a47463a4f_0_0"/>
          <p:cNvSpPr txBox="1">
            <a:spLocks noGrp="1"/>
          </p:cNvSpPr>
          <p:nvPr>
            <p:ph type="body" idx="2"/>
          </p:nvPr>
        </p:nvSpPr>
        <p:spPr>
          <a:xfrm>
            <a:off x="581191" y="2228000"/>
            <a:ext cx="11029500" cy="3633000"/>
          </a:xfrm>
          <a:prstGeom prst="rect">
            <a:avLst/>
          </a:prstGeom>
          <a:noFill/>
          <a:ln>
            <a:noFill/>
          </a:ln>
        </p:spPr>
        <p:txBody>
          <a:bodyPr spcFirstLastPara="1" wrap="square" lIns="91425" tIns="45700" rIns="91425" bIns="45700" anchor="ctr" anchorCtr="0">
            <a:normAutofit fontScale="77500" lnSpcReduction="20000"/>
          </a:bodyPr>
          <a:lstStyle/>
          <a:p>
            <a:pPr marL="306000" lvl="0" indent="-305999" algn="l" rtl="0">
              <a:lnSpc>
                <a:spcPct val="100000"/>
              </a:lnSpc>
              <a:spcBef>
                <a:spcPts val="1158"/>
              </a:spcBef>
              <a:spcAft>
                <a:spcPts val="0"/>
              </a:spcAft>
              <a:buSzPct val="91999"/>
              <a:buChar char="◼"/>
            </a:pPr>
            <a:r>
              <a:rPr lang="en-US"/>
              <a:t>Shared concerns:</a:t>
            </a:r>
            <a:endParaRPr/>
          </a:p>
          <a:p>
            <a:pPr marL="914400" lvl="1" indent="-373482" algn="l" rtl="0">
              <a:lnSpc>
                <a:spcPct val="100000"/>
              </a:lnSpc>
              <a:spcBef>
                <a:spcPts val="1158"/>
              </a:spcBef>
              <a:spcAft>
                <a:spcPts val="0"/>
              </a:spcAft>
              <a:buSzPct val="92000"/>
              <a:buChar char="◼"/>
            </a:pPr>
            <a:r>
              <a:rPr lang="en-US"/>
              <a:t>Grove Avenue speed limits not enforced</a:t>
            </a:r>
            <a:endParaRPr/>
          </a:p>
          <a:p>
            <a:pPr marL="914400" lvl="1" indent="-373482" algn="l" rtl="0">
              <a:lnSpc>
                <a:spcPct val="100000"/>
              </a:lnSpc>
              <a:spcBef>
                <a:spcPts val="1158"/>
              </a:spcBef>
              <a:spcAft>
                <a:spcPts val="0"/>
              </a:spcAft>
              <a:buSzPct val="92000"/>
              <a:buChar char="◼"/>
            </a:pPr>
            <a:r>
              <a:rPr lang="en-US"/>
              <a:t>Interest in snow removal program</a:t>
            </a:r>
            <a:endParaRPr/>
          </a:p>
          <a:p>
            <a:pPr marL="914400" lvl="1" indent="-373482" algn="l" rtl="0">
              <a:lnSpc>
                <a:spcPct val="100000"/>
              </a:lnSpc>
              <a:spcBef>
                <a:spcPts val="1158"/>
              </a:spcBef>
              <a:spcAft>
                <a:spcPts val="0"/>
              </a:spcAft>
              <a:buSzPct val="92000"/>
              <a:buChar char="◼"/>
            </a:pPr>
            <a:r>
              <a:rPr lang="en-US"/>
              <a:t>Not enough people know about the E-Newsletter</a:t>
            </a:r>
            <a:endParaRPr/>
          </a:p>
          <a:p>
            <a:pPr marL="914400" lvl="1" indent="-373482" algn="l" rtl="0">
              <a:lnSpc>
                <a:spcPct val="100000"/>
              </a:lnSpc>
              <a:spcBef>
                <a:spcPts val="1158"/>
              </a:spcBef>
              <a:spcAft>
                <a:spcPts val="0"/>
              </a:spcAft>
              <a:buSzPct val="92000"/>
              <a:buChar char="◼"/>
            </a:pPr>
            <a:r>
              <a:rPr lang="en-US"/>
              <a:t>Senior classes need more topics</a:t>
            </a:r>
            <a:endParaRPr/>
          </a:p>
          <a:p>
            <a:pPr marL="914400" lvl="1" indent="-373482" algn="l" rtl="0">
              <a:lnSpc>
                <a:spcPct val="100000"/>
              </a:lnSpc>
              <a:spcBef>
                <a:spcPts val="1158"/>
              </a:spcBef>
              <a:spcAft>
                <a:spcPts val="0"/>
              </a:spcAft>
              <a:buSzPct val="92000"/>
              <a:buChar char="◼"/>
            </a:pPr>
            <a:r>
              <a:rPr lang="en-US"/>
              <a:t>Walking club (areas like West Essex Trail, Grove Park, Peckman Park, and the Hilltop)</a:t>
            </a:r>
            <a:endParaRPr/>
          </a:p>
          <a:p>
            <a:pPr marL="914400" lvl="1" indent="-373482" algn="l" rtl="0">
              <a:lnSpc>
                <a:spcPct val="100000"/>
              </a:lnSpc>
              <a:spcBef>
                <a:spcPts val="1158"/>
              </a:spcBef>
              <a:spcAft>
                <a:spcPts val="0"/>
              </a:spcAft>
              <a:buSzPct val="92000"/>
              <a:buChar char="◼"/>
            </a:pPr>
            <a:r>
              <a:rPr lang="en-US"/>
              <a:t>Senior Garden Club</a:t>
            </a:r>
            <a:endParaRPr/>
          </a:p>
        </p:txBody>
      </p:sp>
      <p:sp>
        <p:nvSpPr>
          <p:cNvPr id="172" name="Google Shape;172;g39a47463a4f_0_0"/>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sz="4000"/>
              <a:t>Interviews</a:t>
            </a:r>
            <a:endParaRPr sz="4000"/>
          </a:p>
        </p:txBody>
      </p:sp>
    </p:spTree>
  </p:cSld>
  <p:clrMapOvr>
    <a:masterClrMapping/>
  </p:clrMapOvr>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76232F"/>
      </a:accent1>
      <a:accent2>
        <a:srgbClr val="8A8487"/>
      </a:accent2>
      <a:accent3>
        <a:srgbClr val="FFFFFF"/>
      </a:accent3>
      <a:accent4>
        <a:srgbClr val="D8D8D8"/>
      </a:accent4>
      <a:accent5>
        <a:srgbClr val="66B1CE"/>
      </a:accent5>
      <a:accent6>
        <a:srgbClr val="40619D"/>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729</Words>
  <Application>Microsoft Office PowerPoint</Application>
  <PresentationFormat>Widescreen</PresentationFormat>
  <Paragraphs>133</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Gill Sans</vt:lpstr>
      <vt:lpstr>Noto Sans Symbols</vt:lpstr>
      <vt:lpstr>Arial</vt:lpstr>
      <vt:lpstr>Calibri</vt:lpstr>
      <vt:lpstr>Dividend</vt:lpstr>
      <vt:lpstr>AGE-FRIENDLY NEEDS ASSESSMENT &amp; ACTION PLAN </vt:lpstr>
      <vt:lpstr>PowerPoint Presentation</vt:lpstr>
      <vt:lpstr>NJDHS Age-Friendly Community Grant</vt:lpstr>
      <vt:lpstr>8 Domains of Livability</vt:lpstr>
      <vt:lpstr>Why Age-Friendly Planning Matters</vt:lpstr>
      <vt:lpstr>Project Overview</vt:lpstr>
      <vt:lpstr>Community Survey</vt:lpstr>
      <vt:lpstr>Focus Groups</vt:lpstr>
      <vt:lpstr>Interviews</vt:lpstr>
      <vt:lpstr>Action Plan Framework</vt:lpstr>
      <vt:lpstr>Housing</vt:lpstr>
      <vt:lpstr>2. Transportation &amp; Mobility</vt:lpstr>
      <vt:lpstr>3. Walkability</vt:lpstr>
      <vt:lpstr>4. Communication &amp; Information</vt:lpstr>
      <vt:lpstr>5. Social Connection</vt:lpstr>
      <vt:lpstr>Looking Forward: Priority Actions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Rohrbach,Tanya</dc:creator>
  <cp:lastModifiedBy>Jennifer Kiernan</cp:lastModifiedBy>
  <cp:revision>1</cp:revision>
  <dcterms:created xsi:type="dcterms:W3CDTF">2021-11-01T13:50:48Z</dcterms:created>
  <dcterms:modified xsi:type="dcterms:W3CDTF">2026-07-06T23:46:58Z</dcterms:modified>
</cp:coreProperties>
</file>